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5"/>
  </p:notesMasterIdLst>
  <p:sldIdLst>
    <p:sldId id="256" r:id="rId2"/>
    <p:sldId id="257" r:id="rId3"/>
    <p:sldId id="259" r:id="rId4"/>
    <p:sldId id="260" r:id="rId5"/>
    <p:sldId id="273" r:id="rId6"/>
    <p:sldId id="258" r:id="rId7"/>
    <p:sldId id="274" r:id="rId8"/>
    <p:sldId id="263" r:id="rId9"/>
    <p:sldId id="279" r:id="rId10"/>
    <p:sldId id="261" r:id="rId11"/>
    <p:sldId id="264" r:id="rId12"/>
    <p:sldId id="262" r:id="rId13"/>
    <p:sldId id="265" r:id="rId14"/>
    <p:sldId id="266" r:id="rId15"/>
    <p:sldId id="267" r:id="rId16"/>
    <p:sldId id="268" r:id="rId17"/>
    <p:sldId id="269" r:id="rId18"/>
    <p:sldId id="270" r:id="rId19"/>
    <p:sldId id="271" r:id="rId20"/>
    <p:sldId id="275" r:id="rId21"/>
    <p:sldId id="278" r:id="rId22"/>
    <p:sldId id="272" r:id="rId23"/>
    <p:sldId id="27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51"/>
    <p:restoredTop sz="96031"/>
  </p:normalViewPr>
  <p:slideViewPr>
    <p:cSldViewPr snapToGrid="0">
      <p:cViewPr varScale="1">
        <p:scale>
          <a:sx n="117" d="100"/>
          <a:sy n="117" d="100"/>
        </p:scale>
        <p:origin x="976"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_rels/data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svg"/><Relationship Id="rId1" Type="http://schemas.openxmlformats.org/officeDocument/2006/relationships/image" Target="../media/image35.png"/><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_rels/drawing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svg"/><Relationship Id="rId1" Type="http://schemas.openxmlformats.org/officeDocument/2006/relationships/image" Target="../media/image35.png"/><Relationship Id="rId6" Type="http://schemas.openxmlformats.org/officeDocument/2006/relationships/image" Target="../media/image40.svg"/><Relationship Id="rId5" Type="http://schemas.openxmlformats.org/officeDocument/2006/relationships/image" Target="../media/image39.png"/><Relationship Id="rId4" Type="http://schemas.openxmlformats.org/officeDocument/2006/relationships/image" Target="../media/image3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B74695-7647-4340-BEE8-B90D6AF115EB}" type="doc">
      <dgm:prSet loTypeId="urn:microsoft.com/office/officeart/2018/2/layout/IconLabelDescriptionList" loCatId="icon" qsTypeId="urn:microsoft.com/office/officeart/2005/8/quickstyle/simple1" qsCatId="simple" csTypeId="urn:microsoft.com/office/officeart/2018/5/colors/Iconchunking_neutralbg_accent0_3" csCatId="mainScheme" phldr="1"/>
      <dgm:spPr/>
      <dgm:t>
        <a:bodyPr/>
        <a:lstStyle/>
        <a:p>
          <a:endParaRPr lang="en-US"/>
        </a:p>
      </dgm:t>
    </dgm:pt>
    <dgm:pt modelId="{940E6573-3D92-4B14-820F-261A8E76A8B0}">
      <dgm:prSet/>
      <dgm:spPr/>
      <dgm:t>
        <a:bodyPr/>
        <a:lstStyle/>
        <a:p>
          <a:pPr>
            <a:defRPr b="1"/>
          </a:pPr>
          <a:r>
            <a:rPr lang="en-US"/>
            <a:t>Features:</a:t>
          </a:r>
        </a:p>
      </dgm:t>
    </dgm:pt>
    <dgm:pt modelId="{A306F4CD-BE84-44A8-AC8B-DD2B2B199224}" type="parTrans" cxnId="{D984EB12-8102-45B2-A776-2985B17B9A01}">
      <dgm:prSet/>
      <dgm:spPr/>
      <dgm:t>
        <a:bodyPr/>
        <a:lstStyle/>
        <a:p>
          <a:endParaRPr lang="en-US"/>
        </a:p>
      </dgm:t>
    </dgm:pt>
    <dgm:pt modelId="{6D86CF6E-6790-434D-BB2C-2F1260D3A21F}" type="sibTrans" cxnId="{D984EB12-8102-45B2-A776-2985B17B9A01}">
      <dgm:prSet/>
      <dgm:spPr/>
      <dgm:t>
        <a:bodyPr/>
        <a:lstStyle/>
        <a:p>
          <a:endParaRPr lang="en-US"/>
        </a:p>
      </dgm:t>
    </dgm:pt>
    <dgm:pt modelId="{541DB565-379F-4F0B-A293-A22E8BBABF9E}">
      <dgm:prSet/>
      <dgm:spPr/>
      <dgm:t>
        <a:bodyPr/>
        <a:lstStyle/>
        <a:p>
          <a:r>
            <a:rPr lang="en-US" dirty="0"/>
            <a:t>Interactive dropdowns for </a:t>
          </a:r>
          <a:r>
            <a:rPr lang="en-US" dirty="0">
              <a:solidFill>
                <a:schemeClr val="tx1"/>
              </a:solidFill>
            </a:rPr>
            <a:t>Region</a:t>
          </a:r>
          <a:r>
            <a:rPr lang="en-US" dirty="0"/>
            <a:t> and Demographic selection.</a:t>
          </a:r>
        </a:p>
      </dgm:t>
    </dgm:pt>
    <dgm:pt modelId="{CABF7157-9AA3-424D-8455-B460FB6FDAAB}" type="parTrans" cxnId="{78EF6319-5688-4F48-89B1-15735C17FC36}">
      <dgm:prSet/>
      <dgm:spPr/>
      <dgm:t>
        <a:bodyPr/>
        <a:lstStyle/>
        <a:p>
          <a:endParaRPr lang="en-US"/>
        </a:p>
      </dgm:t>
    </dgm:pt>
    <dgm:pt modelId="{CE6C59B6-5D8D-4580-A0E4-52DCE30299FE}" type="sibTrans" cxnId="{78EF6319-5688-4F48-89B1-15735C17FC36}">
      <dgm:prSet/>
      <dgm:spPr/>
      <dgm:t>
        <a:bodyPr/>
        <a:lstStyle/>
        <a:p>
          <a:endParaRPr lang="en-US"/>
        </a:p>
      </dgm:t>
    </dgm:pt>
    <dgm:pt modelId="{DB93E5E0-664E-4D45-9B0D-AAC4B41056E7}">
      <dgm:prSet/>
      <dgm:spPr/>
      <dgm:t>
        <a:bodyPr/>
        <a:lstStyle/>
        <a:p>
          <a:r>
            <a:rPr lang="en-US" dirty="0"/>
            <a:t>Dynamic updates for three types of visualizations.</a:t>
          </a:r>
        </a:p>
      </dgm:t>
    </dgm:pt>
    <dgm:pt modelId="{F43CDFEC-E565-4764-AEF4-B87D9CE81840}" type="parTrans" cxnId="{9373FB34-DC8C-49F0-9098-4E10B2EA9172}">
      <dgm:prSet/>
      <dgm:spPr/>
      <dgm:t>
        <a:bodyPr/>
        <a:lstStyle/>
        <a:p>
          <a:endParaRPr lang="en-US"/>
        </a:p>
      </dgm:t>
    </dgm:pt>
    <dgm:pt modelId="{F27C3F28-2E48-46DB-8369-240EF36C02F5}" type="sibTrans" cxnId="{9373FB34-DC8C-49F0-9098-4E10B2EA9172}">
      <dgm:prSet/>
      <dgm:spPr/>
      <dgm:t>
        <a:bodyPr/>
        <a:lstStyle/>
        <a:p>
          <a:endParaRPr lang="en-US"/>
        </a:p>
      </dgm:t>
    </dgm:pt>
    <dgm:pt modelId="{2634A98C-887B-4913-9056-740616367B17}">
      <dgm:prSet/>
      <dgm:spPr/>
      <dgm:t>
        <a:bodyPr/>
        <a:lstStyle/>
        <a:p>
          <a:pPr>
            <a:defRPr b="1"/>
          </a:pPr>
          <a:r>
            <a:rPr lang="en-US"/>
            <a:t>Visualizations:</a:t>
          </a:r>
        </a:p>
      </dgm:t>
    </dgm:pt>
    <dgm:pt modelId="{C850A8AF-B0E0-4485-B260-8ED3498DC324}" type="parTrans" cxnId="{C37FC07C-E1BC-412A-B2D3-13332B3D3366}">
      <dgm:prSet/>
      <dgm:spPr/>
      <dgm:t>
        <a:bodyPr/>
        <a:lstStyle/>
        <a:p>
          <a:endParaRPr lang="en-US"/>
        </a:p>
      </dgm:t>
    </dgm:pt>
    <dgm:pt modelId="{EC097941-9F83-43BE-98C5-181899602C5D}" type="sibTrans" cxnId="{C37FC07C-E1BC-412A-B2D3-13332B3D3366}">
      <dgm:prSet/>
      <dgm:spPr/>
      <dgm:t>
        <a:bodyPr/>
        <a:lstStyle/>
        <a:p>
          <a:endParaRPr lang="en-US"/>
        </a:p>
      </dgm:t>
    </dgm:pt>
    <dgm:pt modelId="{F3C05E29-4DEE-4E66-92DA-99FD5BE9D331}">
      <dgm:prSet/>
      <dgm:spPr/>
      <dgm:t>
        <a:bodyPr/>
        <a:lstStyle/>
        <a:p>
          <a:r>
            <a:rPr lang="en-US"/>
            <a:t>Bar Chart: Average Claim Charges by Region.</a:t>
          </a:r>
        </a:p>
      </dgm:t>
    </dgm:pt>
    <dgm:pt modelId="{57772BBF-F9BC-46C4-916B-7C45F582C81F}" type="parTrans" cxnId="{F5CBB67F-4F66-4473-AADE-D06160FA8AE1}">
      <dgm:prSet/>
      <dgm:spPr/>
      <dgm:t>
        <a:bodyPr/>
        <a:lstStyle/>
        <a:p>
          <a:endParaRPr lang="en-US"/>
        </a:p>
      </dgm:t>
    </dgm:pt>
    <dgm:pt modelId="{F5B94864-0BDB-49B7-9ABD-197590680954}" type="sibTrans" cxnId="{F5CBB67F-4F66-4473-AADE-D06160FA8AE1}">
      <dgm:prSet/>
      <dgm:spPr/>
      <dgm:t>
        <a:bodyPr/>
        <a:lstStyle/>
        <a:p>
          <a:endParaRPr lang="en-US"/>
        </a:p>
      </dgm:t>
    </dgm:pt>
    <dgm:pt modelId="{EC8F5FE6-3F02-44E8-B082-77BDCFEBA119}">
      <dgm:prSet/>
      <dgm:spPr/>
      <dgm:t>
        <a:bodyPr/>
        <a:lstStyle/>
        <a:p>
          <a:r>
            <a:rPr lang="en-US" dirty="0"/>
            <a:t>Bar Chart: Total Claim Charges by Region.</a:t>
          </a:r>
        </a:p>
      </dgm:t>
    </dgm:pt>
    <dgm:pt modelId="{296F4CD5-43AA-443F-88B3-D12BF67E7904}" type="parTrans" cxnId="{5D1BCFDC-4111-4B32-8016-C124B446953C}">
      <dgm:prSet/>
      <dgm:spPr/>
      <dgm:t>
        <a:bodyPr/>
        <a:lstStyle/>
        <a:p>
          <a:endParaRPr lang="en-US"/>
        </a:p>
      </dgm:t>
    </dgm:pt>
    <dgm:pt modelId="{43636D1B-AD65-4FFD-A039-1187B390DCB1}" type="sibTrans" cxnId="{5D1BCFDC-4111-4B32-8016-C124B446953C}">
      <dgm:prSet/>
      <dgm:spPr/>
      <dgm:t>
        <a:bodyPr/>
        <a:lstStyle/>
        <a:p>
          <a:endParaRPr lang="en-US"/>
        </a:p>
      </dgm:t>
    </dgm:pt>
    <dgm:pt modelId="{7D2ED96C-357F-469E-933D-E4E0B1BF099A}">
      <dgm:prSet/>
      <dgm:spPr/>
      <dgm:t>
        <a:bodyPr/>
        <a:lstStyle/>
        <a:p>
          <a:r>
            <a:rPr lang="en-US" dirty="0"/>
            <a:t>Bubble Chart: Demographics vs. Total Claim Charges by region.</a:t>
          </a:r>
        </a:p>
      </dgm:t>
    </dgm:pt>
    <dgm:pt modelId="{8FA1E335-2338-42FF-94EB-66A91484B13F}" type="parTrans" cxnId="{3B63729F-F3E4-4D28-B62F-B7EF70B72752}">
      <dgm:prSet/>
      <dgm:spPr/>
      <dgm:t>
        <a:bodyPr/>
        <a:lstStyle/>
        <a:p>
          <a:endParaRPr lang="en-US"/>
        </a:p>
      </dgm:t>
    </dgm:pt>
    <dgm:pt modelId="{92E1509F-0CBE-4B22-9F66-A176E38E95BA}" type="sibTrans" cxnId="{3B63729F-F3E4-4D28-B62F-B7EF70B72752}">
      <dgm:prSet/>
      <dgm:spPr/>
      <dgm:t>
        <a:bodyPr/>
        <a:lstStyle/>
        <a:p>
          <a:endParaRPr lang="en-US"/>
        </a:p>
      </dgm:t>
    </dgm:pt>
    <dgm:pt modelId="{DECCCD3E-3063-4DB7-9FEB-7D8AA7117B6C}">
      <dgm:prSet/>
      <dgm:spPr/>
      <dgm:t>
        <a:bodyPr/>
        <a:lstStyle/>
        <a:p>
          <a:pPr>
            <a:defRPr b="1"/>
          </a:pPr>
          <a:r>
            <a:rPr lang="en-US"/>
            <a:t>Technical Highlights:</a:t>
          </a:r>
        </a:p>
      </dgm:t>
    </dgm:pt>
    <dgm:pt modelId="{C80D888D-DA20-4A52-9C9F-31B8AAB138CC}" type="parTrans" cxnId="{E913A2C7-B339-49D1-89E3-AB0E4960D920}">
      <dgm:prSet/>
      <dgm:spPr/>
      <dgm:t>
        <a:bodyPr/>
        <a:lstStyle/>
        <a:p>
          <a:endParaRPr lang="en-US"/>
        </a:p>
      </dgm:t>
    </dgm:pt>
    <dgm:pt modelId="{873A0890-7099-4F65-BA30-28350D2F340E}" type="sibTrans" cxnId="{E913A2C7-B339-49D1-89E3-AB0E4960D920}">
      <dgm:prSet/>
      <dgm:spPr/>
      <dgm:t>
        <a:bodyPr/>
        <a:lstStyle/>
        <a:p>
          <a:endParaRPr lang="en-US"/>
        </a:p>
      </dgm:t>
    </dgm:pt>
    <dgm:pt modelId="{2CE4319C-70E8-4670-9C57-46781DBF0B83}">
      <dgm:prSet/>
      <dgm:spPr/>
      <dgm:t>
        <a:bodyPr/>
        <a:lstStyle/>
        <a:p>
          <a:r>
            <a:rPr lang="en-US" dirty="0"/>
            <a:t>Data loading and filtering with JavaScript library D3.js and </a:t>
          </a:r>
          <a:r>
            <a:rPr lang="en-US" dirty="0" err="1"/>
            <a:t>Plotly.js</a:t>
          </a:r>
          <a:r>
            <a:rPr lang="en-US" dirty="0"/>
            <a:t>.</a:t>
          </a:r>
        </a:p>
      </dgm:t>
    </dgm:pt>
    <dgm:pt modelId="{6A4C8576-7A2C-4447-9F23-1797871B95F3}" type="parTrans" cxnId="{481475F7-6C1E-4855-88B3-248A0F9A8065}">
      <dgm:prSet/>
      <dgm:spPr/>
      <dgm:t>
        <a:bodyPr/>
        <a:lstStyle/>
        <a:p>
          <a:endParaRPr lang="en-US"/>
        </a:p>
      </dgm:t>
    </dgm:pt>
    <dgm:pt modelId="{CAE1F052-9521-483D-9B02-784D2AB9A7C1}" type="sibTrans" cxnId="{481475F7-6C1E-4855-88B3-248A0F9A8065}">
      <dgm:prSet/>
      <dgm:spPr/>
      <dgm:t>
        <a:bodyPr/>
        <a:lstStyle/>
        <a:p>
          <a:endParaRPr lang="en-US"/>
        </a:p>
      </dgm:t>
    </dgm:pt>
    <dgm:pt modelId="{199C5D76-77D2-4D4E-92B2-41CB83A4A704}">
      <dgm:prSet/>
      <dgm:spPr/>
      <dgm:t>
        <a:bodyPr/>
        <a:lstStyle/>
        <a:p>
          <a:r>
            <a:rPr lang="en-US" dirty="0"/>
            <a:t>Data aggregation using d3.rollup().</a:t>
          </a:r>
        </a:p>
      </dgm:t>
    </dgm:pt>
    <dgm:pt modelId="{0EA3E65C-A6BE-4C35-A206-68B6C1641DF5}" type="parTrans" cxnId="{32EBDA8A-183C-4F6E-9CA3-65E8F0E7440E}">
      <dgm:prSet/>
      <dgm:spPr/>
      <dgm:t>
        <a:bodyPr/>
        <a:lstStyle/>
        <a:p>
          <a:endParaRPr lang="en-US"/>
        </a:p>
      </dgm:t>
    </dgm:pt>
    <dgm:pt modelId="{FB31A0E7-5FB5-432C-AE80-4B3FF4EB802A}" type="sibTrans" cxnId="{32EBDA8A-183C-4F6E-9CA3-65E8F0E7440E}">
      <dgm:prSet/>
      <dgm:spPr/>
      <dgm:t>
        <a:bodyPr/>
        <a:lstStyle/>
        <a:p>
          <a:endParaRPr lang="en-US"/>
        </a:p>
      </dgm:t>
    </dgm:pt>
    <dgm:pt modelId="{3393B0C0-8354-47EC-905A-CE4BCEAA20B8}">
      <dgm:prSet/>
      <dgm:spPr/>
      <dgm:t>
        <a:bodyPr/>
        <a:lstStyle/>
        <a:p>
          <a:r>
            <a:rPr lang="en-US" dirty="0"/>
            <a:t>Simple and user-friendly design.</a:t>
          </a:r>
        </a:p>
      </dgm:t>
    </dgm:pt>
    <dgm:pt modelId="{5C7D1645-2115-43EB-8272-98C20EE83B4F}" type="parTrans" cxnId="{7100A07F-F39D-4E80-95F8-88CB43B778D2}">
      <dgm:prSet/>
      <dgm:spPr/>
      <dgm:t>
        <a:bodyPr/>
        <a:lstStyle/>
        <a:p>
          <a:endParaRPr lang="en-US"/>
        </a:p>
      </dgm:t>
    </dgm:pt>
    <dgm:pt modelId="{A41E5EA1-7401-4CA8-8674-98350BAF6E5E}" type="sibTrans" cxnId="{7100A07F-F39D-4E80-95F8-88CB43B778D2}">
      <dgm:prSet/>
      <dgm:spPr/>
      <dgm:t>
        <a:bodyPr/>
        <a:lstStyle/>
        <a:p>
          <a:endParaRPr lang="en-US"/>
        </a:p>
      </dgm:t>
    </dgm:pt>
    <dgm:pt modelId="{9B51C5E8-9658-4D74-B40B-495B830B4311}">
      <dgm:prSet/>
      <dgm:spPr/>
      <dgm:t>
        <a:bodyPr/>
        <a:lstStyle/>
        <a:p>
          <a:pPr>
            <a:defRPr b="1"/>
          </a:pPr>
          <a:r>
            <a:rPr lang="en-US"/>
            <a:t>Example Use Case:</a:t>
          </a:r>
        </a:p>
      </dgm:t>
    </dgm:pt>
    <dgm:pt modelId="{9B17AA3F-34C1-4C60-ACC4-9748202810EA}" type="parTrans" cxnId="{66DDAB46-F560-48A0-B392-E61056B8A8E5}">
      <dgm:prSet/>
      <dgm:spPr/>
      <dgm:t>
        <a:bodyPr/>
        <a:lstStyle/>
        <a:p>
          <a:endParaRPr lang="en-US"/>
        </a:p>
      </dgm:t>
    </dgm:pt>
    <dgm:pt modelId="{31A004C4-04B0-453D-813C-035B5A42B4B8}" type="sibTrans" cxnId="{66DDAB46-F560-48A0-B392-E61056B8A8E5}">
      <dgm:prSet/>
      <dgm:spPr/>
      <dgm:t>
        <a:bodyPr/>
        <a:lstStyle/>
        <a:p>
          <a:endParaRPr lang="en-US"/>
        </a:p>
      </dgm:t>
    </dgm:pt>
    <dgm:pt modelId="{B62C3083-A300-4041-832D-880BD4438B9C}">
      <dgm:prSet/>
      <dgm:spPr/>
      <dgm:t>
        <a:bodyPr/>
        <a:lstStyle/>
        <a:p>
          <a:r>
            <a:rPr lang="en-US" dirty="0"/>
            <a:t>Explore claim charges in the Northeast region by smoker status.</a:t>
          </a:r>
        </a:p>
      </dgm:t>
    </dgm:pt>
    <dgm:pt modelId="{FCAE5EAF-A4D8-47DB-8F2D-AD417D63E4B8}" type="parTrans" cxnId="{5C3C77F6-D3BF-4D8D-AA61-241451BEDBCE}">
      <dgm:prSet/>
      <dgm:spPr/>
      <dgm:t>
        <a:bodyPr/>
        <a:lstStyle/>
        <a:p>
          <a:endParaRPr lang="en-US"/>
        </a:p>
      </dgm:t>
    </dgm:pt>
    <dgm:pt modelId="{030AFA37-9407-4BD9-9861-2D8F224A502A}" type="sibTrans" cxnId="{5C3C77F6-D3BF-4D8D-AA61-241451BEDBCE}">
      <dgm:prSet/>
      <dgm:spPr/>
      <dgm:t>
        <a:bodyPr/>
        <a:lstStyle/>
        <a:p>
          <a:endParaRPr lang="en-US"/>
        </a:p>
      </dgm:t>
    </dgm:pt>
    <dgm:pt modelId="{5CF89AB9-FD9A-4D17-A8F1-9914F3638040}">
      <dgm:prSet/>
      <dgm:spPr/>
      <dgm:t>
        <a:bodyPr/>
        <a:lstStyle/>
        <a:p>
          <a:pPr>
            <a:defRPr b="1"/>
          </a:pPr>
          <a:r>
            <a:rPr lang="en-US"/>
            <a:t>Benefits:</a:t>
          </a:r>
        </a:p>
      </dgm:t>
    </dgm:pt>
    <dgm:pt modelId="{487C574F-BEE6-4301-A67B-57C335C7E6B0}" type="parTrans" cxnId="{675FD8FD-3D01-4F88-A489-497B48BADCB0}">
      <dgm:prSet/>
      <dgm:spPr/>
      <dgm:t>
        <a:bodyPr/>
        <a:lstStyle/>
        <a:p>
          <a:endParaRPr lang="en-US"/>
        </a:p>
      </dgm:t>
    </dgm:pt>
    <dgm:pt modelId="{6488018E-EB74-4CDC-A0FB-015AC6FCB8FB}" type="sibTrans" cxnId="{675FD8FD-3D01-4F88-A489-497B48BADCB0}">
      <dgm:prSet/>
      <dgm:spPr/>
      <dgm:t>
        <a:bodyPr/>
        <a:lstStyle/>
        <a:p>
          <a:endParaRPr lang="en-US"/>
        </a:p>
      </dgm:t>
    </dgm:pt>
    <dgm:pt modelId="{2B412C1D-93DD-4B49-8BF4-50B6B1FD76DD}">
      <dgm:prSet/>
      <dgm:spPr/>
      <dgm:t>
        <a:bodyPr/>
        <a:lstStyle/>
        <a:p>
          <a:r>
            <a:rPr lang="en-US" dirty="0"/>
            <a:t>User-friendly, insightful, and adjustable.</a:t>
          </a:r>
          <a:br>
            <a:rPr lang="en-US" dirty="0"/>
          </a:br>
          <a:endParaRPr lang="en-US" dirty="0"/>
        </a:p>
      </dgm:t>
    </dgm:pt>
    <dgm:pt modelId="{17FAAF2E-64D7-4F5E-A265-142C72F5B5AB}" type="parTrans" cxnId="{A617385E-C05C-4F24-9FE3-16FF24481F1F}">
      <dgm:prSet/>
      <dgm:spPr/>
      <dgm:t>
        <a:bodyPr/>
        <a:lstStyle/>
        <a:p>
          <a:endParaRPr lang="en-US"/>
        </a:p>
      </dgm:t>
    </dgm:pt>
    <dgm:pt modelId="{378ACCD5-D22D-4DDD-BEE6-60B0129EAF78}" type="sibTrans" cxnId="{A617385E-C05C-4F24-9FE3-16FF24481F1F}">
      <dgm:prSet/>
      <dgm:spPr/>
      <dgm:t>
        <a:bodyPr/>
        <a:lstStyle/>
        <a:p>
          <a:endParaRPr lang="en-US"/>
        </a:p>
      </dgm:t>
    </dgm:pt>
    <dgm:pt modelId="{394AEE3C-5AB0-4E5F-A4FC-06EB9E628ACC}" type="pres">
      <dgm:prSet presAssocID="{C2B74695-7647-4340-BEE8-B90D6AF115EB}" presName="root" presStyleCnt="0">
        <dgm:presLayoutVars>
          <dgm:dir/>
          <dgm:resizeHandles val="exact"/>
        </dgm:presLayoutVars>
      </dgm:prSet>
      <dgm:spPr/>
    </dgm:pt>
    <dgm:pt modelId="{54BDF310-9A33-4A28-BB48-AEBC2255AA3F}" type="pres">
      <dgm:prSet presAssocID="{940E6573-3D92-4B14-820F-261A8E76A8B0}" presName="compNode" presStyleCnt="0"/>
      <dgm:spPr/>
    </dgm:pt>
    <dgm:pt modelId="{F7F616E2-76B3-4592-90CE-A86E9E537085}" type="pres">
      <dgm:prSet presAssocID="{940E6573-3D92-4B14-820F-261A8E76A8B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able"/>
        </a:ext>
      </dgm:extLst>
    </dgm:pt>
    <dgm:pt modelId="{79C19973-7551-4B64-BA99-7F92FD47B306}" type="pres">
      <dgm:prSet presAssocID="{940E6573-3D92-4B14-820F-261A8E76A8B0}" presName="iconSpace" presStyleCnt="0"/>
      <dgm:spPr/>
    </dgm:pt>
    <dgm:pt modelId="{EE613834-8E3D-40D4-AD54-F83693CCC350}" type="pres">
      <dgm:prSet presAssocID="{940E6573-3D92-4B14-820F-261A8E76A8B0}" presName="parTx" presStyleLbl="revTx" presStyleIdx="0" presStyleCnt="10">
        <dgm:presLayoutVars>
          <dgm:chMax val="0"/>
          <dgm:chPref val="0"/>
        </dgm:presLayoutVars>
      </dgm:prSet>
      <dgm:spPr/>
    </dgm:pt>
    <dgm:pt modelId="{69AECA97-2820-40E2-A1AE-42AB555B4B3D}" type="pres">
      <dgm:prSet presAssocID="{940E6573-3D92-4B14-820F-261A8E76A8B0}" presName="txSpace" presStyleCnt="0"/>
      <dgm:spPr/>
    </dgm:pt>
    <dgm:pt modelId="{1A542FF7-95E4-4274-8499-6BBFED8D508D}" type="pres">
      <dgm:prSet presAssocID="{940E6573-3D92-4B14-820F-261A8E76A8B0}" presName="desTx" presStyleLbl="revTx" presStyleIdx="1" presStyleCnt="10">
        <dgm:presLayoutVars/>
      </dgm:prSet>
      <dgm:spPr/>
    </dgm:pt>
    <dgm:pt modelId="{19E37CA5-6B22-4064-960C-DE4690BFA5FC}" type="pres">
      <dgm:prSet presAssocID="{6D86CF6E-6790-434D-BB2C-2F1260D3A21F}" presName="sibTrans" presStyleCnt="0"/>
      <dgm:spPr/>
    </dgm:pt>
    <dgm:pt modelId="{AC745B98-C291-46B9-AF20-3A3813950443}" type="pres">
      <dgm:prSet presAssocID="{2634A98C-887B-4913-9056-740616367B17}" presName="compNode" presStyleCnt="0"/>
      <dgm:spPr/>
    </dgm:pt>
    <dgm:pt modelId="{CD21E630-0550-4242-B542-07CF2675DE9D}" type="pres">
      <dgm:prSet presAssocID="{2634A98C-887B-4913-9056-740616367B17}"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622EBAFA-BB12-4D22-AFA3-595F3DC3B3F0}" type="pres">
      <dgm:prSet presAssocID="{2634A98C-887B-4913-9056-740616367B17}" presName="iconSpace" presStyleCnt="0"/>
      <dgm:spPr/>
    </dgm:pt>
    <dgm:pt modelId="{570B3B7A-81C4-41DB-899C-46CEBC73B739}" type="pres">
      <dgm:prSet presAssocID="{2634A98C-887B-4913-9056-740616367B17}" presName="parTx" presStyleLbl="revTx" presStyleIdx="2" presStyleCnt="10">
        <dgm:presLayoutVars>
          <dgm:chMax val="0"/>
          <dgm:chPref val="0"/>
        </dgm:presLayoutVars>
      </dgm:prSet>
      <dgm:spPr/>
    </dgm:pt>
    <dgm:pt modelId="{A2B21674-3EA5-4141-8E2D-CC1C1CCFB8AD}" type="pres">
      <dgm:prSet presAssocID="{2634A98C-887B-4913-9056-740616367B17}" presName="txSpace" presStyleCnt="0"/>
      <dgm:spPr/>
    </dgm:pt>
    <dgm:pt modelId="{53836050-24B4-44CE-BFF4-702400D25295}" type="pres">
      <dgm:prSet presAssocID="{2634A98C-887B-4913-9056-740616367B17}" presName="desTx" presStyleLbl="revTx" presStyleIdx="3" presStyleCnt="10">
        <dgm:presLayoutVars/>
      </dgm:prSet>
      <dgm:spPr/>
    </dgm:pt>
    <dgm:pt modelId="{F660317A-78AD-4EF3-B9E2-3CA61B5AE9CE}" type="pres">
      <dgm:prSet presAssocID="{EC097941-9F83-43BE-98C5-181899602C5D}" presName="sibTrans" presStyleCnt="0"/>
      <dgm:spPr/>
    </dgm:pt>
    <dgm:pt modelId="{32C9FE29-586F-4216-82A2-FCD2D28D811D}" type="pres">
      <dgm:prSet presAssocID="{DECCCD3E-3063-4DB7-9FEB-7D8AA7117B6C}" presName="compNode" presStyleCnt="0"/>
      <dgm:spPr/>
    </dgm:pt>
    <dgm:pt modelId="{996F14BD-933F-4173-B56F-AD45612C78B8}" type="pres">
      <dgm:prSet presAssocID="{DECCCD3E-3063-4DB7-9FEB-7D8AA7117B6C}"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ilter"/>
        </a:ext>
      </dgm:extLst>
    </dgm:pt>
    <dgm:pt modelId="{E1684FC7-25EF-4B18-BFEF-E58CC9D82E22}" type="pres">
      <dgm:prSet presAssocID="{DECCCD3E-3063-4DB7-9FEB-7D8AA7117B6C}" presName="iconSpace" presStyleCnt="0"/>
      <dgm:spPr/>
    </dgm:pt>
    <dgm:pt modelId="{0606E01D-2172-423D-AC0A-C1F5A8E75B99}" type="pres">
      <dgm:prSet presAssocID="{DECCCD3E-3063-4DB7-9FEB-7D8AA7117B6C}" presName="parTx" presStyleLbl="revTx" presStyleIdx="4" presStyleCnt="10">
        <dgm:presLayoutVars>
          <dgm:chMax val="0"/>
          <dgm:chPref val="0"/>
        </dgm:presLayoutVars>
      </dgm:prSet>
      <dgm:spPr/>
    </dgm:pt>
    <dgm:pt modelId="{CF9D60DC-28D6-49EA-B7A9-4DDB784E9A13}" type="pres">
      <dgm:prSet presAssocID="{DECCCD3E-3063-4DB7-9FEB-7D8AA7117B6C}" presName="txSpace" presStyleCnt="0"/>
      <dgm:spPr/>
    </dgm:pt>
    <dgm:pt modelId="{305170BA-1418-4284-BB3E-C82583720E4A}" type="pres">
      <dgm:prSet presAssocID="{DECCCD3E-3063-4DB7-9FEB-7D8AA7117B6C}" presName="desTx" presStyleLbl="revTx" presStyleIdx="5" presStyleCnt="10">
        <dgm:presLayoutVars/>
      </dgm:prSet>
      <dgm:spPr/>
    </dgm:pt>
    <dgm:pt modelId="{4CC42993-6BE3-4668-95B7-00CD52C85B29}" type="pres">
      <dgm:prSet presAssocID="{873A0890-7099-4F65-BA30-28350D2F340E}" presName="sibTrans" presStyleCnt="0"/>
      <dgm:spPr/>
    </dgm:pt>
    <dgm:pt modelId="{61AB99D8-0744-49A3-8D2E-464908AE4D32}" type="pres">
      <dgm:prSet presAssocID="{9B51C5E8-9658-4D74-B40B-495B830B4311}" presName="compNode" presStyleCnt="0"/>
      <dgm:spPr/>
    </dgm:pt>
    <dgm:pt modelId="{5BAB1810-4EE3-4B97-A3C1-27BD682C1AEA}" type="pres">
      <dgm:prSet presAssocID="{9B51C5E8-9658-4D74-B40B-495B830B4311}"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No Smoking"/>
        </a:ext>
      </dgm:extLst>
    </dgm:pt>
    <dgm:pt modelId="{D678D37C-C31F-463F-915C-659167B201EF}" type="pres">
      <dgm:prSet presAssocID="{9B51C5E8-9658-4D74-B40B-495B830B4311}" presName="iconSpace" presStyleCnt="0"/>
      <dgm:spPr/>
    </dgm:pt>
    <dgm:pt modelId="{F8095C00-5D45-4DB5-B8DD-7E517F22089D}" type="pres">
      <dgm:prSet presAssocID="{9B51C5E8-9658-4D74-B40B-495B830B4311}" presName="parTx" presStyleLbl="revTx" presStyleIdx="6" presStyleCnt="10">
        <dgm:presLayoutVars>
          <dgm:chMax val="0"/>
          <dgm:chPref val="0"/>
        </dgm:presLayoutVars>
      </dgm:prSet>
      <dgm:spPr/>
    </dgm:pt>
    <dgm:pt modelId="{39D23FB5-F8EC-47A5-A229-523D0CF1A40B}" type="pres">
      <dgm:prSet presAssocID="{9B51C5E8-9658-4D74-B40B-495B830B4311}" presName="txSpace" presStyleCnt="0"/>
      <dgm:spPr/>
    </dgm:pt>
    <dgm:pt modelId="{C595B3F1-1D0A-4206-9E55-25B348E0C180}" type="pres">
      <dgm:prSet presAssocID="{9B51C5E8-9658-4D74-B40B-495B830B4311}" presName="desTx" presStyleLbl="revTx" presStyleIdx="7" presStyleCnt="10">
        <dgm:presLayoutVars/>
      </dgm:prSet>
      <dgm:spPr/>
    </dgm:pt>
    <dgm:pt modelId="{22D677A1-7D44-4411-A17B-8DF15DC82F36}" type="pres">
      <dgm:prSet presAssocID="{31A004C4-04B0-453D-813C-035B5A42B4B8}" presName="sibTrans" presStyleCnt="0"/>
      <dgm:spPr/>
    </dgm:pt>
    <dgm:pt modelId="{7766F898-6EC8-4C76-AF5A-39AAEC939FCC}" type="pres">
      <dgm:prSet presAssocID="{5CF89AB9-FD9A-4D17-A8F1-9914F3638040}" presName="compNode" presStyleCnt="0"/>
      <dgm:spPr/>
    </dgm:pt>
    <dgm:pt modelId="{87B5BDA9-01ED-457E-B9A1-741EF301EE5B}" type="pres">
      <dgm:prSet presAssocID="{5CF89AB9-FD9A-4D17-A8F1-9914F3638040}"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Research"/>
        </a:ext>
      </dgm:extLst>
    </dgm:pt>
    <dgm:pt modelId="{21B7184E-EB9C-4748-B7EF-48FD6489C911}" type="pres">
      <dgm:prSet presAssocID="{5CF89AB9-FD9A-4D17-A8F1-9914F3638040}" presName="iconSpace" presStyleCnt="0"/>
      <dgm:spPr/>
    </dgm:pt>
    <dgm:pt modelId="{194AB970-0DA4-4E45-8812-CE6D44EC9FD5}" type="pres">
      <dgm:prSet presAssocID="{5CF89AB9-FD9A-4D17-A8F1-9914F3638040}" presName="parTx" presStyleLbl="revTx" presStyleIdx="8" presStyleCnt="10">
        <dgm:presLayoutVars>
          <dgm:chMax val="0"/>
          <dgm:chPref val="0"/>
        </dgm:presLayoutVars>
      </dgm:prSet>
      <dgm:spPr/>
    </dgm:pt>
    <dgm:pt modelId="{C5D7BC55-5256-4E85-920E-4220E2ACC985}" type="pres">
      <dgm:prSet presAssocID="{5CF89AB9-FD9A-4D17-A8F1-9914F3638040}" presName="txSpace" presStyleCnt="0"/>
      <dgm:spPr/>
    </dgm:pt>
    <dgm:pt modelId="{E68B7955-8C8A-4BC2-B961-F413F2A4E173}" type="pres">
      <dgm:prSet presAssocID="{5CF89AB9-FD9A-4D17-A8F1-9914F3638040}" presName="desTx" presStyleLbl="revTx" presStyleIdx="9" presStyleCnt="10">
        <dgm:presLayoutVars/>
      </dgm:prSet>
      <dgm:spPr/>
    </dgm:pt>
  </dgm:ptLst>
  <dgm:cxnLst>
    <dgm:cxn modelId="{D984EB12-8102-45B2-A776-2985B17B9A01}" srcId="{C2B74695-7647-4340-BEE8-B90D6AF115EB}" destId="{940E6573-3D92-4B14-820F-261A8E76A8B0}" srcOrd="0" destOrd="0" parTransId="{A306F4CD-BE84-44A8-AC8B-DD2B2B199224}" sibTransId="{6D86CF6E-6790-434D-BB2C-2F1260D3A21F}"/>
    <dgm:cxn modelId="{78EF6319-5688-4F48-89B1-15735C17FC36}" srcId="{940E6573-3D92-4B14-820F-261A8E76A8B0}" destId="{541DB565-379F-4F0B-A293-A22E8BBABF9E}" srcOrd="0" destOrd="0" parTransId="{CABF7157-9AA3-424D-8455-B460FB6FDAAB}" sibTransId="{CE6C59B6-5D8D-4580-A0E4-52DCE30299FE}"/>
    <dgm:cxn modelId="{02827C34-1837-41F5-845D-93E27E7EE5E9}" type="presOf" srcId="{2B412C1D-93DD-4B49-8BF4-50B6B1FD76DD}" destId="{E68B7955-8C8A-4BC2-B961-F413F2A4E173}" srcOrd="0" destOrd="0" presId="urn:microsoft.com/office/officeart/2018/2/layout/IconLabelDescriptionList"/>
    <dgm:cxn modelId="{9373FB34-DC8C-49F0-9098-4E10B2EA9172}" srcId="{940E6573-3D92-4B14-820F-261A8E76A8B0}" destId="{DB93E5E0-664E-4D45-9B0D-AAC4B41056E7}" srcOrd="1" destOrd="0" parTransId="{F43CDFEC-E565-4764-AEF4-B87D9CE81840}" sibTransId="{F27C3F28-2E48-46DB-8369-240EF36C02F5}"/>
    <dgm:cxn modelId="{8D11AC42-6EA1-488D-9BD5-A44CA62CA5DB}" type="presOf" srcId="{DB93E5E0-664E-4D45-9B0D-AAC4B41056E7}" destId="{1A542FF7-95E4-4274-8499-6BBFED8D508D}" srcOrd="0" destOrd="1" presId="urn:microsoft.com/office/officeart/2018/2/layout/IconLabelDescriptionList"/>
    <dgm:cxn modelId="{66DDAB46-F560-48A0-B392-E61056B8A8E5}" srcId="{C2B74695-7647-4340-BEE8-B90D6AF115EB}" destId="{9B51C5E8-9658-4D74-B40B-495B830B4311}" srcOrd="3" destOrd="0" parTransId="{9B17AA3F-34C1-4C60-ACC4-9748202810EA}" sibTransId="{31A004C4-04B0-453D-813C-035B5A42B4B8}"/>
    <dgm:cxn modelId="{893DBA46-15D9-44F1-BDF7-A80CC340842B}" type="presOf" srcId="{541DB565-379F-4F0B-A293-A22E8BBABF9E}" destId="{1A542FF7-95E4-4274-8499-6BBFED8D508D}" srcOrd="0" destOrd="0" presId="urn:microsoft.com/office/officeart/2018/2/layout/IconLabelDescriptionList"/>
    <dgm:cxn modelId="{4AD00449-7590-4AB2-B93E-88FE4DAE4691}" type="presOf" srcId="{7D2ED96C-357F-469E-933D-E4E0B1BF099A}" destId="{53836050-24B4-44CE-BFF4-702400D25295}" srcOrd="0" destOrd="2" presId="urn:microsoft.com/office/officeart/2018/2/layout/IconLabelDescriptionList"/>
    <dgm:cxn modelId="{766A2255-1AE5-457D-AF14-1E332EF89B8B}" type="presOf" srcId="{C2B74695-7647-4340-BEE8-B90D6AF115EB}" destId="{394AEE3C-5AB0-4E5F-A4FC-06EB9E628ACC}" srcOrd="0" destOrd="0" presId="urn:microsoft.com/office/officeart/2018/2/layout/IconLabelDescriptionList"/>
    <dgm:cxn modelId="{96176556-F80C-475A-A72A-4A376FC63F39}" type="presOf" srcId="{9B51C5E8-9658-4D74-B40B-495B830B4311}" destId="{F8095C00-5D45-4DB5-B8DD-7E517F22089D}" srcOrd="0" destOrd="0" presId="urn:microsoft.com/office/officeart/2018/2/layout/IconLabelDescriptionList"/>
    <dgm:cxn modelId="{A617385E-C05C-4F24-9FE3-16FF24481F1F}" srcId="{5CF89AB9-FD9A-4D17-A8F1-9914F3638040}" destId="{2B412C1D-93DD-4B49-8BF4-50B6B1FD76DD}" srcOrd="0" destOrd="0" parTransId="{17FAAF2E-64D7-4F5E-A265-142C72F5B5AB}" sibTransId="{378ACCD5-D22D-4DDD-BEE6-60B0129EAF78}"/>
    <dgm:cxn modelId="{F2289E6B-F93D-45DA-9EAF-31ADDC757D00}" type="presOf" srcId="{199C5D76-77D2-4D4E-92B2-41CB83A4A704}" destId="{305170BA-1418-4284-BB3E-C82583720E4A}" srcOrd="0" destOrd="1" presId="urn:microsoft.com/office/officeart/2018/2/layout/IconLabelDescriptionList"/>
    <dgm:cxn modelId="{C37FC07C-E1BC-412A-B2D3-13332B3D3366}" srcId="{C2B74695-7647-4340-BEE8-B90D6AF115EB}" destId="{2634A98C-887B-4913-9056-740616367B17}" srcOrd="1" destOrd="0" parTransId="{C850A8AF-B0E0-4485-B260-8ED3498DC324}" sibTransId="{EC097941-9F83-43BE-98C5-181899602C5D}"/>
    <dgm:cxn modelId="{7100A07F-F39D-4E80-95F8-88CB43B778D2}" srcId="{DECCCD3E-3063-4DB7-9FEB-7D8AA7117B6C}" destId="{3393B0C0-8354-47EC-905A-CE4BCEAA20B8}" srcOrd="2" destOrd="0" parTransId="{5C7D1645-2115-43EB-8272-98C20EE83B4F}" sibTransId="{A41E5EA1-7401-4CA8-8674-98350BAF6E5E}"/>
    <dgm:cxn modelId="{F5CBB67F-4F66-4473-AADE-D06160FA8AE1}" srcId="{2634A98C-887B-4913-9056-740616367B17}" destId="{F3C05E29-4DEE-4E66-92DA-99FD5BE9D331}" srcOrd="0" destOrd="0" parTransId="{57772BBF-F9BC-46C4-916B-7C45F582C81F}" sibTransId="{F5B94864-0BDB-49B7-9ABD-197590680954}"/>
    <dgm:cxn modelId="{556C9285-9A08-4260-AFD3-7492327E8F91}" type="presOf" srcId="{DECCCD3E-3063-4DB7-9FEB-7D8AA7117B6C}" destId="{0606E01D-2172-423D-AC0A-C1F5A8E75B99}" srcOrd="0" destOrd="0" presId="urn:microsoft.com/office/officeart/2018/2/layout/IconLabelDescriptionList"/>
    <dgm:cxn modelId="{32EBDA8A-183C-4F6E-9CA3-65E8F0E7440E}" srcId="{DECCCD3E-3063-4DB7-9FEB-7D8AA7117B6C}" destId="{199C5D76-77D2-4D4E-92B2-41CB83A4A704}" srcOrd="1" destOrd="0" parTransId="{0EA3E65C-A6BE-4C35-A206-68B6C1641DF5}" sibTransId="{FB31A0E7-5FB5-432C-AE80-4B3FF4EB802A}"/>
    <dgm:cxn modelId="{45C9BB9B-887E-40AF-9843-7258AC95FFFC}" type="presOf" srcId="{2CE4319C-70E8-4670-9C57-46781DBF0B83}" destId="{305170BA-1418-4284-BB3E-C82583720E4A}" srcOrd="0" destOrd="0" presId="urn:microsoft.com/office/officeart/2018/2/layout/IconLabelDescriptionList"/>
    <dgm:cxn modelId="{3B63729F-F3E4-4D28-B62F-B7EF70B72752}" srcId="{2634A98C-887B-4913-9056-740616367B17}" destId="{7D2ED96C-357F-469E-933D-E4E0B1BF099A}" srcOrd="2" destOrd="0" parTransId="{8FA1E335-2338-42FF-94EB-66A91484B13F}" sibTransId="{92E1509F-0CBE-4B22-9F66-A176E38E95BA}"/>
    <dgm:cxn modelId="{A5314AAB-3E86-4416-9A8C-04AE578EBFBD}" type="presOf" srcId="{940E6573-3D92-4B14-820F-261A8E76A8B0}" destId="{EE613834-8E3D-40D4-AD54-F83693CCC350}" srcOrd="0" destOrd="0" presId="urn:microsoft.com/office/officeart/2018/2/layout/IconLabelDescriptionList"/>
    <dgm:cxn modelId="{4F2E2FC1-3B5F-4FAC-BB19-2B2AC97CD63E}" type="presOf" srcId="{EC8F5FE6-3F02-44E8-B082-77BDCFEBA119}" destId="{53836050-24B4-44CE-BFF4-702400D25295}" srcOrd="0" destOrd="1" presId="urn:microsoft.com/office/officeart/2018/2/layout/IconLabelDescriptionList"/>
    <dgm:cxn modelId="{E913A2C7-B339-49D1-89E3-AB0E4960D920}" srcId="{C2B74695-7647-4340-BEE8-B90D6AF115EB}" destId="{DECCCD3E-3063-4DB7-9FEB-7D8AA7117B6C}" srcOrd="2" destOrd="0" parTransId="{C80D888D-DA20-4A52-9C9F-31B8AAB138CC}" sibTransId="{873A0890-7099-4F65-BA30-28350D2F340E}"/>
    <dgm:cxn modelId="{5CA960D4-D624-47B7-95D8-85668A1DEB41}" type="presOf" srcId="{F3C05E29-4DEE-4E66-92DA-99FD5BE9D331}" destId="{53836050-24B4-44CE-BFF4-702400D25295}" srcOrd="0" destOrd="0" presId="urn:microsoft.com/office/officeart/2018/2/layout/IconLabelDescriptionList"/>
    <dgm:cxn modelId="{D49094D6-32BC-45A4-9555-3817F070953F}" type="presOf" srcId="{3393B0C0-8354-47EC-905A-CE4BCEAA20B8}" destId="{305170BA-1418-4284-BB3E-C82583720E4A}" srcOrd="0" destOrd="2" presId="urn:microsoft.com/office/officeart/2018/2/layout/IconLabelDescriptionList"/>
    <dgm:cxn modelId="{5D1BCFDC-4111-4B32-8016-C124B446953C}" srcId="{2634A98C-887B-4913-9056-740616367B17}" destId="{EC8F5FE6-3F02-44E8-B082-77BDCFEBA119}" srcOrd="1" destOrd="0" parTransId="{296F4CD5-43AA-443F-88B3-D12BF67E7904}" sibTransId="{43636D1B-AD65-4FFD-A039-1187B390DCB1}"/>
    <dgm:cxn modelId="{210579E2-6D2D-40C5-9741-53533A3EFE73}" type="presOf" srcId="{B62C3083-A300-4041-832D-880BD4438B9C}" destId="{C595B3F1-1D0A-4206-9E55-25B348E0C180}" srcOrd="0" destOrd="0" presId="urn:microsoft.com/office/officeart/2018/2/layout/IconLabelDescriptionList"/>
    <dgm:cxn modelId="{6B3538EC-6273-4DB3-B2D6-1FA968104351}" type="presOf" srcId="{2634A98C-887B-4913-9056-740616367B17}" destId="{570B3B7A-81C4-41DB-899C-46CEBC73B739}" srcOrd="0" destOrd="0" presId="urn:microsoft.com/office/officeart/2018/2/layout/IconLabelDescriptionList"/>
    <dgm:cxn modelId="{5C3C77F6-D3BF-4D8D-AA61-241451BEDBCE}" srcId="{9B51C5E8-9658-4D74-B40B-495B830B4311}" destId="{B62C3083-A300-4041-832D-880BD4438B9C}" srcOrd="0" destOrd="0" parTransId="{FCAE5EAF-A4D8-47DB-8F2D-AD417D63E4B8}" sibTransId="{030AFA37-9407-4BD9-9861-2D8F224A502A}"/>
    <dgm:cxn modelId="{481475F7-6C1E-4855-88B3-248A0F9A8065}" srcId="{DECCCD3E-3063-4DB7-9FEB-7D8AA7117B6C}" destId="{2CE4319C-70E8-4670-9C57-46781DBF0B83}" srcOrd="0" destOrd="0" parTransId="{6A4C8576-7A2C-4447-9F23-1797871B95F3}" sibTransId="{CAE1F052-9521-483D-9B02-784D2AB9A7C1}"/>
    <dgm:cxn modelId="{6EE2B0FA-1052-4647-9C88-908FA01EFCB7}" type="presOf" srcId="{5CF89AB9-FD9A-4D17-A8F1-9914F3638040}" destId="{194AB970-0DA4-4E45-8812-CE6D44EC9FD5}" srcOrd="0" destOrd="0" presId="urn:microsoft.com/office/officeart/2018/2/layout/IconLabelDescriptionList"/>
    <dgm:cxn modelId="{675FD8FD-3D01-4F88-A489-497B48BADCB0}" srcId="{C2B74695-7647-4340-BEE8-B90D6AF115EB}" destId="{5CF89AB9-FD9A-4D17-A8F1-9914F3638040}" srcOrd="4" destOrd="0" parTransId="{487C574F-BEE6-4301-A67B-57C335C7E6B0}" sibTransId="{6488018E-EB74-4CDC-A0FB-015AC6FCB8FB}"/>
    <dgm:cxn modelId="{EE22C641-0DE6-490A-9A46-E9AE31837C19}" type="presParOf" srcId="{394AEE3C-5AB0-4E5F-A4FC-06EB9E628ACC}" destId="{54BDF310-9A33-4A28-BB48-AEBC2255AA3F}" srcOrd="0" destOrd="0" presId="urn:microsoft.com/office/officeart/2018/2/layout/IconLabelDescriptionList"/>
    <dgm:cxn modelId="{9B851FB1-9ADC-4CA1-A882-C672C884AFDD}" type="presParOf" srcId="{54BDF310-9A33-4A28-BB48-AEBC2255AA3F}" destId="{F7F616E2-76B3-4592-90CE-A86E9E537085}" srcOrd="0" destOrd="0" presId="urn:microsoft.com/office/officeart/2018/2/layout/IconLabelDescriptionList"/>
    <dgm:cxn modelId="{F16835B2-0CC1-4124-B17F-B7E56AAFFA25}" type="presParOf" srcId="{54BDF310-9A33-4A28-BB48-AEBC2255AA3F}" destId="{79C19973-7551-4B64-BA99-7F92FD47B306}" srcOrd="1" destOrd="0" presId="urn:microsoft.com/office/officeart/2018/2/layout/IconLabelDescriptionList"/>
    <dgm:cxn modelId="{6026D9D6-E1C6-4F78-AE4B-6FC8FA886688}" type="presParOf" srcId="{54BDF310-9A33-4A28-BB48-AEBC2255AA3F}" destId="{EE613834-8E3D-40D4-AD54-F83693CCC350}" srcOrd="2" destOrd="0" presId="urn:microsoft.com/office/officeart/2018/2/layout/IconLabelDescriptionList"/>
    <dgm:cxn modelId="{B30B22DB-C6F6-44D6-BC38-927D93CF5C71}" type="presParOf" srcId="{54BDF310-9A33-4A28-BB48-AEBC2255AA3F}" destId="{69AECA97-2820-40E2-A1AE-42AB555B4B3D}" srcOrd="3" destOrd="0" presId="urn:microsoft.com/office/officeart/2018/2/layout/IconLabelDescriptionList"/>
    <dgm:cxn modelId="{8C4F3B92-9B82-409E-8640-547EC818F5C2}" type="presParOf" srcId="{54BDF310-9A33-4A28-BB48-AEBC2255AA3F}" destId="{1A542FF7-95E4-4274-8499-6BBFED8D508D}" srcOrd="4" destOrd="0" presId="urn:microsoft.com/office/officeart/2018/2/layout/IconLabelDescriptionList"/>
    <dgm:cxn modelId="{399491BB-1366-4073-BAA6-CEF012A0AF2D}" type="presParOf" srcId="{394AEE3C-5AB0-4E5F-A4FC-06EB9E628ACC}" destId="{19E37CA5-6B22-4064-960C-DE4690BFA5FC}" srcOrd="1" destOrd="0" presId="urn:microsoft.com/office/officeart/2018/2/layout/IconLabelDescriptionList"/>
    <dgm:cxn modelId="{62338EEB-0393-4184-ADA7-1FCB11499713}" type="presParOf" srcId="{394AEE3C-5AB0-4E5F-A4FC-06EB9E628ACC}" destId="{AC745B98-C291-46B9-AF20-3A3813950443}" srcOrd="2" destOrd="0" presId="urn:microsoft.com/office/officeart/2018/2/layout/IconLabelDescriptionList"/>
    <dgm:cxn modelId="{63CA0D51-056C-4B00-A455-4189BDCB43F2}" type="presParOf" srcId="{AC745B98-C291-46B9-AF20-3A3813950443}" destId="{CD21E630-0550-4242-B542-07CF2675DE9D}" srcOrd="0" destOrd="0" presId="urn:microsoft.com/office/officeart/2018/2/layout/IconLabelDescriptionList"/>
    <dgm:cxn modelId="{443FD3C8-D56C-4867-9950-D965480A6A6C}" type="presParOf" srcId="{AC745B98-C291-46B9-AF20-3A3813950443}" destId="{622EBAFA-BB12-4D22-AFA3-595F3DC3B3F0}" srcOrd="1" destOrd="0" presId="urn:microsoft.com/office/officeart/2018/2/layout/IconLabelDescriptionList"/>
    <dgm:cxn modelId="{FB94C85C-C9D1-482B-B0DB-8251FDF6F38D}" type="presParOf" srcId="{AC745B98-C291-46B9-AF20-3A3813950443}" destId="{570B3B7A-81C4-41DB-899C-46CEBC73B739}" srcOrd="2" destOrd="0" presId="urn:microsoft.com/office/officeart/2018/2/layout/IconLabelDescriptionList"/>
    <dgm:cxn modelId="{759CC4CA-8CB5-4B98-9ECE-C431650210D0}" type="presParOf" srcId="{AC745B98-C291-46B9-AF20-3A3813950443}" destId="{A2B21674-3EA5-4141-8E2D-CC1C1CCFB8AD}" srcOrd="3" destOrd="0" presId="urn:microsoft.com/office/officeart/2018/2/layout/IconLabelDescriptionList"/>
    <dgm:cxn modelId="{FF2A3B05-50E0-455B-BDBD-9D7F27F6E7BF}" type="presParOf" srcId="{AC745B98-C291-46B9-AF20-3A3813950443}" destId="{53836050-24B4-44CE-BFF4-702400D25295}" srcOrd="4" destOrd="0" presId="urn:microsoft.com/office/officeart/2018/2/layout/IconLabelDescriptionList"/>
    <dgm:cxn modelId="{AC4832CD-747B-42EB-AFEA-9DE3E34D5821}" type="presParOf" srcId="{394AEE3C-5AB0-4E5F-A4FC-06EB9E628ACC}" destId="{F660317A-78AD-4EF3-B9E2-3CA61B5AE9CE}" srcOrd="3" destOrd="0" presId="urn:microsoft.com/office/officeart/2018/2/layout/IconLabelDescriptionList"/>
    <dgm:cxn modelId="{688C2CE1-6A3D-45DA-BB0C-7BC5F4230A59}" type="presParOf" srcId="{394AEE3C-5AB0-4E5F-A4FC-06EB9E628ACC}" destId="{32C9FE29-586F-4216-82A2-FCD2D28D811D}" srcOrd="4" destOrd="0" presId="urn:microsoft.com/office/officeart/2018/2/layout/IconLabelDescriptionList"/>
    <dgm:cxn modelId="{25383BD8-C084-4914-BE92-8CCF486C0D76}" type="presParOf" srcId="{32C9FE29-586F-4216-82A2-FCD2D28D811D}" destId="{996F14BD-933F-4173-B56F-AD45612C78B8}" srcOrd="0" destOrd="0" presId="urn:microsoft.com/office/officeart/2018/2/layout/IconLabelDescriptionList"/>
    <dgm:cxn modelId="{6D3A2F37-0E99-49E8-A606-BCF36A8BE165}" type="presParOf" srcId="{32C9FE29-586F-4216-82A2-FCD2D28D811D}" destId="{E1684FC7-25EF-4B18-BFEF-E58CC9D82E22}" srcOrd="1" destOrd="0" presId="urn:microsoft.com/office/officeart/2018/2/layout/IconLabelDescriptionList"/>
    <dgm:cxn modelId="{C579A51C-4D4A-4D4E-B75A-AA73CB70A4DA}" type="presParOf" srcId="{32C9FE29-586F-4216-82A2-FCD2D28D811D}" destId="{0606E01D-2172-423D-AC0A-C1F5A8E75B99}" srcOrd="2" destOrd="0" presId="urn:microsoft.com/office/officeart/2018/2/layout/IconLabelDescriptionList"/>
    <dgm:cxn modelId="{9EAFC775-022A-40E0-B816-691E40474C62}" type="presParOf" srcId="{32C9FE29-586F-4216-82A2-FCD2D28D811D}" destId="{CF9D60DC-28D6-49EA-B7A9-4DDB784E9A13}" srcOrd="3" destOrd="0" presId="urn:microsoft.com/office/officeart/2018/2/layout/IconLabelDescriptionList"/>
    <dgm:cxn modelId="{EF7C3E23-F85D-4943-8CF2-3F9B2D376D36}" type="presParOf" srcId="{32C9FE29-586F-4216-82A2-FCD2D28D811D}" destId="{305170BA-1418-4284-BB3E-C82583720E4A}" srcOrd="4" destOrd="0" presId="urn:microsoft.com/office/officeart/2018/2/layout/IconLabelDescriptionList"/>
    <dgm:cxn modelId="{32F0410A-5B26-4D30-9FE2-9B4B7545FF63}" type="presParOf" srcId="{394AEE3C-5AB0-4E5F-A4FC-06EB9E628ACC}" destId="{4CC42993-6BE3-4668-95B7-00CD52C85B29}" srcOrd="5" destOrd="0" presId="urn:microsoft.com/office/officeart/2018/2/layout/IconLabelDescriptionList"/>
    <dgm:cxn modelId="{2EEE1E84-9257-472B-B4F4-66FEF3BCCA5B}" type="presParOf" srcId="{394AEE3C-5AB0-4E5F-A4FC-06EB9E628ACC}" destId="{61AB99D8-0744-49A3-8D2E-464908AE4D32}" srcOrd="6" destOrd="0" presId="urn:microsoft.com/office/officeart/2018/2/layout/IconLabelDescriptionList"/>
    <dgm:cxn modelId="{BECB43AB-07C0-4BDC-B4FE-2D056FC4DF3B}" type="presParOf" srcId="{61AB99D8-0744-49A3-8D2E-464908AE4D32}" destId="{5BAB1810-4EE3-4B97-A3C1-27BD682C1AEA}" srcOrd="0" destOrd="0" presId="urn:microsoft.com/office/officeart/2018/2/layout/IconLabelDescriptionList"/>
    <dgm:cxn modelId="{4C4F0FFA-BCFA-4F82-B0C9-01959A6A83B4}" type="presParOf" srcId="{61AB99D8-0744-49A3-8D2E-464908AE4D32}" destId="{D678D37C-C31F-463F-915C-659167B201EF}" srcOrd="1" destOrd="0" presId="urn:microsoft.com/office/officeart/2018/2/layout/IconLabelDescriptionList"/>
    <dgm:cxn modelId="{A56FC159-778F-4783-AD81-A4ECBBFCB849}" type="presParOf" srcId="{61AB99D8-0744-49A3-8D2E-464908AE4D32}" destId="{F8095C00-5D45-4DB5-B8DD-7E517F22089D}" srcOrd="2" destOrd="0" presId="urn:microsoft.com/office/officeart/2018/2/layout/IconLabelDescriptionList"/>
    <dgm:cxn modelId="{79D64092-52A0-4DBE-9E69-E4744F60E794}" type="presParOf" srcId="{61AB99D8-0744-49A3-8D2E-464908AE4D32}" destId="{39D23FB5-F8EC-47A5-A229-523D0CF1A40B}" srcOrd="3" destOrd="0" presId="urn:microsoft.com/office/officeart/2018/2/layout/IconLabelDescriptionList"/>
    <dgm:cxn modelId="{784FFB98-0111-4409-8A32-FB91E555476F}" type="presParOf" srcId="{61AB99D8-0744-49A3-8D2E-464908AE4D32}" destId="{C595B3F1-1D0A-4206-9E55-25B348E0C180}" srcOrd="4" destOrd="0" presId="urn:microsoft.com/office/officeart/2018/2/layout/IconLabelDescriptionList"/>
    <dgm:cxn modelId="{A1E3A61B-6C78-4C54-B122-14856425C412}" type="presParOf" srcId="{394AEE3C-5AB0-4E5F-A4FC-06EB9E628ACC}" destId="{22D677A1-7D44-4411-A17B-8DF15DC82F36}" srcOrd="7" destOrd="0" presId="urn:microsoft.com/office/officeart/2018/2/layout/IconLabelDescriptionList"/>
    <dgm:cxn modelId="{4F8D7E00-F3F9-4226-816F-1F2C616B0B8E}" type="presParOf" srcId="{394AEE3C-5AB0-4E5F-A4FC-06EB9E628ACC}" destId="{7766F898-6EC8-4C76-AF5A-39AAEC939FCC}" srcOrd="8" destOrd="0" presId="urn:microsoft.com/office/officeart/2018/2/layout/IconLabelDescriptionList"/>
    <dgm:cxn modelId="{634459EF-54F8-43B2-B3F3-A1DD6F4C6EAD}" type="presParOf" srcId="{7766F898-6EC8-4C76-AF5A-39AAEC939FCC}" destId="{87B5BDA9-01ED-457E-B9A1-741EF301EE5B}" srcOrd="0" destOrd="0" presId="urn:microsoft.com/office/officeart/2018/2/layout/IconLabelDescriptionList"/>
    <dgm:cxn modelId="{3750AAFE-53EB-4C27-A765-12DEAC08779A}" type="presParOf" srcId="{7766F898-6EC8-4C76-AF5A-39AAEC939FCC}" destId="{21B7184E-EB9C-4748-B7EF-48FD6489C911}" srcOrd="1" destOrd="0" presId="urn:microsoft.com/office/officeart/2018/2/layout/IconLabelDescriptionList"/>
    <dgm:cxn modelId="{37846E65-43A3-4819-B62C-6464006C692E}" type="presParOf" srcId="{7766F898-6EC8-4C76-AF5A-39AAEC939FCC}" destId="{194AB970-0DA4-4E45-8812-CE6D44EC9FD5}" srcOrd="2" destOrd="0" presId="urn:microsoft.com/office/officeart/2018/2/layout/IconLabelDescriptionList"/>
    <dgm:cxn modelId="{23D4A94A-C9FF-42AA-8178-EEC625D58B14}" type="presParOf" srcId="{7766F898-6EC8-4C76-AF5A-39AAEC939FCC}" destId="{C5D7BC55-5256-4E85-920E-4220E2ACC985}" srcOrd="3" destOrd="0" presId="urn:microsoft.com/office/officeart/2018/2/layout/IconLabelDescriptionList"/>
    <dgm:cxn modelId="{D7C5642F-AEE5-44A2-AD00-AA0D84D3B1E1}" type="presParOf" srcId="{7766F898-6EC8-4C76-AF5A-39AAEC939FCC}" destId="{E68B7955-8C8A-4BC2-B961-F413F2A4E173}"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2EBD106-3BFC-4F02-8840-57669D5AFEE7}"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54033F1-8C65-42F1-9E45-E3D0B922E89D}">
      <dgm:prSet/>
      <dgm:spPr/>
      <dgm:t>
        <a:bodyPr/>
        <a:lstStyle/>
        <a:p>
          <a:pPr>
            <a:defRPr b="1"/>
          </a:pPr>
          <a:r>
            <a:rPr lang="en-US"/>
            <a:t>To Summarize:</a:t>
          </a:r>
        </a:p>
      </dgm:t>
    </dgm:pt>
    <dgm:pt modelId="{C8353A82-E66F-4BA2-ACED-C7C13FAF41F4}" type="parTrans" cxnId="{595872E0-180A-4D29-BE90-02975A4BCB9B}">
      <dgm:prSet/>
      <dgm:spPr/>
      <dgm:t>
        <a:bodyPr/>
        <a:lstStyle/>
        <a:p>
          <a:endParaRPr lang="en-US"/>
        </a:p>
      </dgm:t>
    </dgm:pt>
    <dgm:pt modelId="{37950105-8759-474E-91FF-ABFFCEBF444F}" type="sibTrans" cxnId="{595872E0-180A-4D29-BE90-02975A4BCB9B}">
      <dgm:prSet/>
      <dgm:spPr/>
      <dgm:t>
        <a:bodyPr/>
        <a:lstStyle/>
        <a:p>
          <a:endParaRPr lang="en-US"/>
        </a:p>
      </dgm:t>
    </dgm:pt>
    <dgm:pt modelId="{52A44801-B760-4536-8639-9688BBC74646}">
      <dgm:prSet/>
      <dgm:spPr/>
      <dgm:t>
        <a:bodyPr/>
        <a:lstStyle/>
        <a:p>
          <a:r>
            <a:rPr lang="en-US"/>
            <a:t>I identified trends in claim charges by region, demographics and smoking status as well as claim denial trends by regions. </a:t>
          </a:r>
        </a:p>
      </dgm:t>
    </dgm:pt>
    <dgm:pt modelId="{C136E569-106B-4D8A-AF88-756F9D0044A8}" type="parTrans" cxnId="{63C0A8F6-505A-446E-9B62-0AEE762B2328}">
      <dgm:prSet/>
      <dgm:spPr/>
      <dgm:t>
        <a:bodyPr/>
        <a:lstStyle/>
        <a:p>
          <a:endParaRPr lang="en-US"/>
        </a:p>
      </dgm:t>
    </dgm:pt>
    <dgm:pt modelId="{DD26FF52-B8AF-4B69-8D2B-80CAC320E95F}" type="sibTrans" cxnId="{63C0A8F6-505A-446E-9B62-0AEE762B2328}">
      <dgm:prSet/>
      <dgm:spPr/>
      <dgm:t>
        <a:bodyPr/>
        <a:lstStyle/>
        <a:p>
          <a:endParaRPr lang="en-US"/>
        </a:p>
      </dgm:t>
    </dgm:pt>
    <dgm:pt modelId="{2DC5E207-41F7-4DED-A5B9-B61D2EB0F852}">
      <dgm:prSet/>
      <dgm:spPr/>
      <dgm:t>
        <a:bodyPr/>
        <a:lstStyle/>
        <a:p>
          <a:pPr>
            <a:defRPr b="1"/>
          </a:pPr>
          <a:r>
            <a:rPr lang="en-US"/>
            <a:t>Impact:</a:t>
          </a:r>
        </a:p>
      </dgm:t>
    </dgm:pt>
    <dgm:pt modelId="{3C7437A1-D606-48AB-821E-265526CF867A}" type="parTrans" cxnId="{F031B40A-F6AF-437D-8CA1-F079F127B7DD}">
      <dgm:prSet/>
      <dgm:spPr/>
      <dgm:t>
        <a:bodyPr/>
        <a:lstStyle/>
        <a:p>
          <a:endParaRPr lang="en-US"/>
        </a:p>
      </dgm:t>
    </dgm:pt>
    <dgm:pt modelId="{2B7DBA14-FB7D-4A10-A2AC-02446457087F}" type="sibTrans" cxnId="{F031B40A-F6AF-437D-8CA1-F079F127B7DD}">
      <dgm:prSet/>
      <dgm:spPr/>
      <dgm:t>
        <a:bodyPr/>
        <a:lstStyle/>
        <a:p>
          <a:endParaRPr lang="en-US"/>
        </a:p>
      </dgm:t>
    </dgm:pt>
    <dgm:pt modelId="{0E9273C6-D010-412D-8B0F-05C7E62321AA}">
      <dgm:prSet/>
      <dgm:spPr/>
      <dgm:t>
        <a:bodyPr/>
        <a:lstStyle/>
        <a:p>
          <a:r>
            <a:rPr lang="en-US" dirty="0"/>
            <a:t>Inform insurers and the public of health insurance trends to spark conversations about actionable changes. </a:t>
          </a:r>
        </a:p>
      </dgm:t>
    </dgm:pt>
    <dgm:pt modelId="{9FBEFCA8-DD08-4670-A952-8B7A55F5A5A3}" type="parTrans" cxnId="{450CAB55-FB3A-416B-8A6D-62E9B8663E53}">
      <dgm:prSet/>
      <dgm:spPr/>
      <dgm:t>
        <a:bodyPr/>
        <a:lstStyle/>
        <a:p>
          <a:endParaRPr lang="en-US"/>
        </a:p>
      </dgm:t>
    </dgm:pt>
    <dgm:pt modelId="{6DD7D0AE-D97F-4FF1-B07A-62DDAE064192}" type="sibTrans" cxnId="{450CAB55-FB3A-416B-8A6D-62E9B8663E53}">
      <dgm:prSet/>
      <dgm:spPr/>
      <dgm:t>
        <a:bodyPr/>
        <a:lstStyle/>
        <a:p>
          <a:endParaRPr lang="en-US"/>
        </a:p>
      </dgm:t>
    </dgm:pt>
    <dgm:pt modelId="{EE9B268C-AD67-48D5-834D-F409C5D3BD01}">
      <dgm:prSet/>
      <dgm:spPr/>
      <dgm:t>
        <a:bodyPr/>
        <a:lstStyle/>
        <a:p>
          <a:pPr>
            <a:defRPr b="1"/>
          </a:pPr>
          <a:r>
            <a:rPr lang="en-US"/>
            <a:t>Further Research:</a:t>
          </a:r>
        </a:p>
      </dgm:t>
    </dgm:pt>
    <dgm:pt modelId="{132D4829-0B88-44DF-A912-EB2920F4E693}" type="parTrans" cxnId="{D24A0F0A-63F6-4056-8711-7AD083223199}">
      <dgm:prSet/>
      <dgm:spPr/>
      <dgm:t>
        <a:bodyPr/>
        <a:lstStyle/>
        <a:p>
          <a:endParaRPr lang="en-US"/>
        </a:p>
      </dgm:t>
    </dgm:pt>
    <dgm:pt modelId="{B7ADDF21-55A9-4C34-8426-8F31933229AB}" type="sibTrans" cxnId="{D24A0F0A-63F6-4056-8711-7AD083223199}">
      <dgm:prSet/>
      <dgm:spPr/>
      <dgm:t>
        <a:bodyPr/>
        <a:lstStyle/>
        <a:p>
          <a:endParaRPr lang="en-US"/>
        </a:p>
      </dgm:t>
    </dgm:pt>
    <dgm:pt modelId="{F2EFB67B-E76D-491B-89D1-3299F6F7BD43}">
      <dgm:prSet/>
      <dgm:spPr/>
      <dgm:t>
        <a:bodyPr/>
        <a:lstStyle/>
        <a:p>
          <a:r>
            <a:rPr lang="en-US" dirty="0"/>
            <a:t>Further research is always helpful to understand health insurance claim trends accounting for more variables outside of this project. </a:t>
          </a:r>
        </a:p>
      </dgm:t>
    </dgm:pt>
    <dgm:pt modelId="{FB0F3A4A-17CD-401B-8EBD-EE3F9AB68574}" type="parTrans" cxnId="{D3C35930-5948-47A8-A89C-7C878202DAC1}">
      <dgm:prSet/>
      <dgm:spPr/>
      <dgm:t>
        <a:bodyPr/>
        <a:lstStyle/>
        <a:p>
          <a:endParaRPr lang="en-US"/>
        </a:p>
      </dgm:t>
    </dgm:pt>
    <dgm:pt modelId="{38854E55-647D-4527-AF96-ADEFC694A4EB}" type="sibTrans" cxnId="{D3C35930-5948-47A8-A89C-7C878202DAC1}">
      <dgm:prSet/>
      <dgm:spPr/>
      <dgm:t>
        <a:bodyPr/>
        <a:lstStyle/>
        <a:p>
          <a:endParaRPr lang="en-US"/>
        </a:p>
      </dgm:t>
    </dgm:pt>
    <dgm:pt modelId="{7F822969-1511-4710-8F4B-80CDB9EBC1A1}" type="pres">
      <dgm:prSet presAssocID="{62EBD106-3BFC-4F02-8840-57669D5AFEE7}" presName="root" presStyleCnt="0">
        <dgm:presLayoutVars>
          <dgm:dir/>
          <dgm:resizeHandles val="exact"/>
        </dgm:presLayoutVars>
      </dgm:prSet>
      <dgm:spPr/>
    </dgm:pt>
    <dgm:pt modelId="{636C3A63-A003-462E-BCFB-C3CDB1F37281}" type="pres">
      <dgm:prSet presAssocID="{F54033F1-8C65-42F1-9E45-E3D0B922E89D}" presName="compNode" presStyleCnt="0"/>
      <dgm:spPr/>
    </dgm:pt>
    <dgm:pt modelId="{D8242D88-B83F-4BA7-A4A3-B4E8FFDD86BF}" type="pres">
      <dgm:prSet presAssocID="{F54033F1-8C65-42F1-9E45-E3D0B922E89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No Smoking"/>
        </a:ext>
      </dgm:extLst>
    </dgm:pt>
    <dgm:pt modelId="{8A2587B3-9AAB-43EF-90C3-118804A9C5F1}" type="pres">
      <dgm:prSet presAssocID="{F54033F1-8C65-42F1-9E45-E3D0B922E89D}" presName="iconSpace" presStyleCnt="0"/>
      <dgm:spPr/>
    </dgm:pt>
    <dgm:pt modelId="{716A238F-CD91-4040-9A9C-0B72E26AAC2A}" type="pres">
      <dgm:prSet presAssocID="{F54033F1-8C65-42F1-9E45-E3D0B922E89D}" presName="parTx" presStyleLbl="revTx" presStyleIdx="0" presStyleCnt="6">
        <dgm:presLayoutVars>
          <dgm:chMax val="0"/>
          <dgm:chPref val="0"/>
        </dgm:presLayoutVars>
      </dgm:prSet>
      <dgm:spPr/>
    </dgm:pt>
    <dgm:pt modelId="{0AE126B3-AE8E-4B4E-A10E-1E7D8ADDEC5E}" type="pres">
      <dgm:prSet presAssocID="{F54033F1-8C65-42F1-9E45-E3D0B922E89D}" presName="txSpace" presStyleCnt="0"/>
      <dgm:spPr/>
    </dgm:pt>
    <dgm:pt modelId="{AAF4F7A2-C943-4F33-9A37-70DF45DCF8BC}" type="pres">
      <dgm:prSet presAssocID="{F54033F1-8C65-42F1-9E45-E3D0B922E89D}" presName="desTx" presStyleLbl="revTx" presStyleIdx="1" presStyleCnt="6">
        <dgm:presLayoutVars/>
      </dgm:prSet>
      <dgm:spPr/>
    </dgm:pt>
    <dgm:pt modelId="{D0F90F66-1ED7-457D-AB0B-D6BE0CF6E541}" type="pres">
      <dgm:prSet presAssocID="{37950105-8759-474E-91FF-ABFFCEBF444F}" presName="sibTrans" presStyleCnt="0"/>
      <dgm:spPr/>
    </dgm:pt>
    <dgm:pt modelId="{0E7A88D2-BF89-455A-BC5F-6ACCA5F685FD}" type="pres">
      <dgm:prSet presAssocID="{2DC5E207-41F7-4DED-A5B9-B61D2EB0F852}" presName="compNode" presStyleCnt="0"/>
      <dgm:spPr/>
    </dgm:pt>
    <dgm:pt modelId="{4E6A8E53-83DE-4BB3-8175-96D4203FDB7D}" type="pres">
      <dgm:prSet presAssocID="{2DC5E207-41F7-4DED-A5B9-B61D2EB0F85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egaphone"/>
        </a:ext>
      </dgm:extLst>
    </dgm:pt>
    <dgm:pt modelId="{6BF52122-9F55-481A-B8EA-F27D93DA1E0D}" type="pres">
      <dgm:prSet presAssocID="{2DC5E207-41F7-4DED-A5B9-B61D2EB0F852}" presName="iconSpace" presStyleCnt="0"/>
      <dgm:spPr/>
    </dgm:pt>
    <dgm:pt modelId="{D33AC550-A26A-47E8-8103-47749D90C834}" type="pres">
      <dgm:prSet presAssocID="{2DC5E207-41F7-4DED-A5B9-B61D2EB0F852}" presName="parTx" presStyleLbl="revTx" presStyleIdx="2" presStyleCnt="6">
        <dgm:presLayoutVars>
          <dgm:chMax val="0"/>
          <dgm:chPref val="0"/>
        </dgm:presLayoutVars>
      </dgm:prSet>
      <dgm:spPr/>
    </dgm:pt>
    <dgm:pt modelId="{E988DCE1-25AE-496E-9D23-4A930191E1B5}" type="pres">
      <dgm:prSet presAssocID="{2DC5E207-41F7-4DED-A5B9-B61D2EB0F852}" presName="txSpace" presStyleCnt="0"/>
      <dgm:spPr/>
    </dgm:pt>
    <dgm:pt modelId="{8D735041-0F3C-4160-8F0A-CCA1C0AC1FAB}" type="pres">
      <dgm:prSet presAssocID="{2DC5E207-41F7-4DED-A5B9-B61D2EB0F852}" presName="desTx" presStyleLbl="revTx" presStyleIdx="3" presStyleCnt="6">
        <dgm:presLayoutVars/>
      </dgm:prSet>
      <dgm:spPr/>
    </dgm:pt>
    <dgm:pt modelId="{5AB832C1-063F-4E0E-9708-91A401346933}" type="pres">
      <dgm:prSet presAssocID="{2B7DBA14-FB7D-4A10-A2AC-02446457087F}" presName="sibTrans" presStyleCnt="0"/>
      <dgm:spPr/>
    </dgm:pt>
    <dgm:pt modelId="{C8B39335-7FA7-4922-9514-9809E524496A}" type="pres">
      <dgm:prSet presAssocID="{EE9B268C-AD67-48D5-834D-F409C5D3BD01}" presName="compNode" presStyleCnt="0"/>
      <dgm:spPr/>
    </dgm:pt>
    <dgm:pt modelId="{53BC1079-D457-4B03-A6ED-1CE39D346C5C}" type="pres">
      <dgm:prSet presAssocID="{EE9B268C-AD67-48D5-834D-F409C5D3BD0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llar"/>
        </a:ext>
      </dgm:extLst>
    </dgm:pt>
    <dgm:pt modelId="{C380ED59-BEAB-4E9E-BC00-E99F722E24AB}" type="pres">
      <dgm:prSet presAssocID="{EE9B268C-AD67-48D5-834D-F409C5D3BD01}" presName="iconSpace" presStyleCnt="0"/>
      <dgm:spPr/>
    </dgm:pt>
    <dgm:pt modelId="{A4F1BFA4-6D99-4C4C-9906-B4944E143640}" type="pres">
      <dgm:prSet presAssocID="{EE9B268C-AD67-48D5-834D-F409C5D3BD01}" presName="parTx" presStyleLbl="revTx" presStyleIdx="4" presStyleCnt="6">
        <dgm:presLayoutVars>
          <dgm:chMax val="0"/>
          <dgm:chPref val="0"/>
        </dgm:presLayoutVars>
      </dgm:prSet>
      <dgm:spPr/>
    </dgm:pt>
    <dgm:pt modelId="{7C6EEE93-DFCE-4A52-A48E-EA037968A8CB}" type="pres">
      <dgm:prSet presAssocID="{EE9B268C-AD67-48D5-834D-F409C5D3BD01}" presName="txSpace" presStyleCnt="0"/>
      <dgm:spPr/>
    </dgm:pt>
    <dgm:pt modelId="{E4D5EC6C-5CF8-4710-8E14-9C7698A671B7}" type="pres">
      <dgm:prSet presAssocID="{EE9B268C-AD67-48D5-834D-F409C5D3BD01}" presName="desTx" presStyleLbl="revTx" presStyleIdx="5" presStyleCnt="6">
        <dgm:presLayoutVars/>
      </dgm:prSet>
      <dgm:spPr/>
    </dgm:pt>
  </dgm:ptLst>
  <dgm:cxnLst>
    <dgm:cxn modelId="{D24A0F0A-63F6-4056-8711-7AD083223199}" srcId="{62EBD106-3BFC-4F02-8840-57669D5AFEE7}" destId="{EE9B268C-AD67-48D5-834D-F409C5D3BD01}" srcOrd="2" destOrd="0" parTransId="{132D4829-0B88-44DF-A912-EB2920F4E693}" sibTransId="{B7ADDF21-55A9-4C34-8426-8F31933229AB}"/>
    <dgm:cxn modelId="{F031B40A-F6AF-437D-8CA1-F079F127B7DD}" srcId="{62EBD106-3BFC-4F02-8840-57669D5AFEE7}" destId="{2DC5E207-41F7-4DED-A5B9-B61D2EB0F852}" srcOrd="1" destOrd="0" parTransId="{3C7437A1-D606-48AB-821E-265526CF867A}" sibTransId="{2B7DBA14-FB7D-4A10-A2AC-02446457087F}"/>
    <dgm:cxn modelId="{8F0C4329-17AC-4A63-9307-D0B55795D4A2}" type="presOf" srcId="{62EBD106-3BFC-4F02-8840-57669D5AFEE7}" destId="{7F822969-1511-4710-8F4B-80CDB9EBC1A1}" srcOrd="0" destOrd="0" presId="urn:microsoft.com/office/officeart/2018/2/layout/IconLabelDescriptionList"/>
    <dgm:cxn modelId="{D3C35930-5948-47A8-A89C-7C878202DAC1}" srcId="{EE9B268C-AD67-48D5-834D-F409C5D3BD01}" destId="{F2EFB67B-E76D-491B-89D1-3299F6F7BD43}" srcOrd="0" destOrd="0" parTransId="{FB0F3A4A-17CD-401B-8EBD-EE3F9AB68574}" sibTransId="{38854E55-647D-4527-AF96-ADEFC694A4EB}"/>
    <dgm:cxn modelId="{450CAB55-FB3A-416B-8A6D-62E9B8663E53}" srcId="{2DC5E207-41F7-4DED-A5B9-B61D2EB0F852}" destId="{0E9273C6-D010-412D-8B0F-05C7E62321AA}" srcOrd="0" destOrd="0" parTransId="{9FBEFCA8-DD08-4670-A952-8B7A55F5A5A3}" sibTransId="{6DD7D0AE-D97F-4FF1-B07A-62DDAE064192}"/>
    <dgm:cxn modelId="{5D369C5E-A770-4941-A4A6-03C52DF2044E}" type="presOf" srcId="{0E9273C6-D010-412D-8B0F-05C7E62321AA}" destId="{8D735041-0F3C-4160-8F0A-CCA1C0AC1FAB}" srcOrd="0" destOrd="0" presId="urn:microsoft.com/office/officeart/2018/2/layout/IconLabelDescriptionList"/>
    <dgm:cxn modelId="{2E323B60-3BCD-45B7-8BF4-87737DFD2FDC}" type="presOf" srcId="{F2EFB67B-E76D-491B-89D1-3299F6F7BD43}" destId="{E4D5EC6C-5CF8-4710-8E14-9C7698A671B7}" srcOrd="0" destOrd="0" presId="urn:microsoft.com/office/officeart/2018/2/layout/IconLabelDescriptionList"/>
    <dgm:cxn modelId="{7DEC168D-3137-4BDE-8EE0-4F4080733362}" type="presOf" srcId="{2DC5E207-41F7-4DED-A5B9-B61D2EB0F852}" destId="{D33AC550-A26A-47E8-8103-47749D90C834}" srcOrd="0" destOrd="0" presId="urn:microsoft.com/office/officeart/2018/2/layout/IconLabelDescriptionList"/>
    <dgm:cxn modelId="{595872E0-180A-4D29-BE90-02975A4BCB9B}" srcId="{62EBD106-3BFC-4F02-8840-57669D5AFEE7}" destId="{F54033F1-8C65-42F1-9E45-E3D0B922E89D}" srcOrd="0" destOrd="0" parTransId="{C8353A82-E66F-4BA2-ACED-C7C13FAF41F4}" sibTransId="{37950105-8759-474E-91FF-ABFFCEBF444F}"/>
    <dgm:cxn modelId="{2CDFEEE4-45B3-4F93-9BFC-05501CA7D516}" type="presOf" srcId="{52A44801-B760-4536-8639-9688BBC74646}" destId="{AAF4F7A2-C943-4F33-9A37-70DF45DCF8BC}" srcOrd="0" destOrd="0" presId="urn:microsoft.com/office/officeart/2018/2/layout/IconLabelDescriptionList"/>
    <dgm:cxn modelId="{8B506AE7-38DB-4979-9FF2-7E8D50F00C93}" type="presOf" srcId="{F54033F1-8C65-42F1-9E45-E3D0B922E89D}" destId="{716A238F-CD91-4040-9A9C-0B72E26AAC2A}" srcOrd="0" destOrd="0" presId="urn:microsoft.com/office/officeart/2018/2/layout/IconLabelDescriptionList"/>
    <dgm:cxn modelId="{DBFCE3EF-0CB1-496D-A359-3D4B08BC497A}" type="presOf" srcId="{EE9B268C-AD67-48D5-834D-F409C5D3BD01}" destId="{A4F1BFA4-6D99-4C4C-9906-B4944E143640}" srcOrd="0" destOrd="0" presId="urn:microsoft.com/office/officeart/2018/2/layout/IconLabelDescriptionList"/>
    <dgm:cxn modelId="{63C0A8F6-505A-446E-9B62-0AEE762B2328}" srcId="{F54033F1-8C65-42F1-9E45-E3D0B922E89D}" destId="{52A44801-B760-4536-8639-9688BBC74646}" srcOrd="0" destOrd="0" parTransId="{C136E569-106B-4D8A-AF88-756F9D0044A8}" sibTransId="{DD26FF52-B8AF-4B69-8D2B-80CAC320E95F}"/>
    <dgm:cxn modelId="{5F34C39A-55F2-4E0F-9175-333F9A3C8B69}" type="presParOf" srcId="{7F822969-1511-4710-8F4B-80CDB9EBC1A1}" destId="{636C3A63-A003-462E-BCFB-C3CDB1F37281}" srcOrd="0" destOrd="0" presId="urn:microsoft.com/office/officeart/2018/2/layout/IconLabelDescriptionList"/>
    <dgm:cxn modelId="{0C4381F7-6072-495D-B701-EB61913AD04F}" type="presParOf" srcId="{636C3A63-A003-462E-BCFB-C3CDB1F37281}" destId="{D8242D88-B83F-4BA7-A4A3-B4E8FFDD86BF}" srcOrd="0" destOrd="0" presId="urn:microsoft.com/office/officeart/2018/2/layout/IconLabelDescriptionList"/>
    <dgm:cxn modelId="{00FB2E5C-88AE-49ED-81B4-94C6EC50AD7B}" type="presParOf" srcId="{636C3A63-A003-462E-BCFB-C3CDB1F37281}" destId="{8A2587B3-9AAB-43EF-90C3-118804A9C5F1}" srcOrd="1" destOrd="0" presId="urn:microsoft.com/office/officeart/2018/2/layout/IconLabelDescriptionList"/>
    <dgm:cxn modelId="{67203763-86CF-42CD-94E8-C9BAD3F8F9B4}" type="presParOf" srcId="{636C3A63-A003-462E-BCFB-C3CDB1F37281}" destId="{716A238F-CD91-4040-9A9C-0B72E26AAC2A}" srcOrd="2" destOrd="0" presId="urn:microsoft.com/office/officeart/2018/2/layout/IconLabelDescriptionList"/>
    <dgm:cxn modelId="{4688B760-F89E-417F-B00F-E745A0E712D1}" type="presParOf" srcId="{636C3A63-A003-462E-BCFB-C3CDB1F37281}" destId="{0AE126B3-AE8E-4B4E-A10E-1E7D8ADDEC5E}" srcOrd="3" destOrd="0" presId="urn:microsoft.com/office/officeart/2018/2/layout/IconLabelDescriptionList"/>
    <dgm:cxn modelId="{490D35AA-AAD6-4F7F-9E66-9B469C1CA49A}" type="presParOf" srcId="{636C3A63-A003-462E-BCFB-C3CDB1F37281}" destId="{AAF4F7A2-C943-4F33-9A37-70DF45DCF8BC}" srcOrd="4" destOrd="0" presId="urn:microsoft.com/office/officeart/2018/2/layout/IconLabelDescriptionList"/>
    <dgm:cxn modelId="{CE22550F-E98E-4C1E-B90A-957FEE1A4CD2}" type="presParOf" srcId="{7F822969-1511-4710-8F4B-80CDB9EBC1A1}" destId="{D0F90F66-1ED7-457D-AB0B-D6BE0CF6E541}" srcOrd="1" destOrd="0" presId="urn:microsoft.com/office/officeart/2018/2/layout/IconLabelDescriptionList"/>
    <dgm:cxn modelId="{73198D4F-81BE-49E8-AB58-872D688E3968}" type="presParOf" srcId="{7F822969-1511-4710-8F4B-80CDB9EBC1A1}" destId="{0E7A88D2-BF89-455A-BC5F-6ACCA5F685FD}" srcOrd="2" destOrd="0" presId="urn:microsoft.com/office/officeart/2018/2/layout/IconLabelDescriptionList"/>
    <dgm:cxn modelId="{B79E15AC-ED42-462B-8F41-DDF245D4A42F}" type="presParOf" srcId="{0E7A88D2-BF89-455A-BC5F-6ACCA5F685FD}" destId="{4E6A8E53-83DE-4BB3-8175-96D4203FDB7D}" srcOrd="0" destOrd="0" presId="urn:microsoft.com/office/officeart/2018/2/layout/IconLabelDescriptionList"/>
    <dgm:cxn modelId="{D915CAAE-B79B-463C-91FC-0AF9CCB71457}" type="presParOf" srcId="{0E7A88D2-BF89-455A-BC5F-6ACCA5F685FD}" destId="{6BF52122-9F55-481A-B8EA-F27D93DA1E0D}" srcOrd="1" destOrd="0" presId="urn:microsoft.com/office/officeart/2018/2/layout/IconLabelDescriptionList"/>
    <dgm:cxn modelId="{E48EEF89-2B28-4D80-90D6-6570EAAB4D09}" type="presParOf" srcId="{0E7A88D2-BF89-455A-BC5F-6ACCA5F685FD}" destId="{D33AC550-A26A-47E8-8103-47749D90C834}" srcOrd="2" destOrd="0" presId="urn:microsoft.com/office/officeart/2018/2/layout/IconLabelDescriptionList"/>
    <dgm:cxn modelId="{D1E5C1D5-3B5E-4B06-9AF4-72364F149725}" type="presParOf" srcId="{0E7A88D2-BF89-455A-BC5F-6ACCA5F685FD}" destId="{E988DCE1-25AE-496E-9D23-4A930191E1B5}" srcOrd="3" destOrd="0" presId="urn:microsoft.com/office/officeart/2018/2/layout/IconLabelDescriptionList"/>
    <dgm:cxn modelId="{31223339-0B90-4C02-8A1B-A62D3EE7B05B}" type="presParOf" srcId="{0E7A88D2-BF89-455A-BC5F-6ACCA5F685FD}" destId="{8D735041-0F3C-4160-8F0A-CCA1C0AC1FAB}" srcOrd="4" destOrd="0" presId="urn:microsoft.com/office/officeart/2018/2/layout/IconLabelDescriptionList"/>
    <dgm:cxn modelId="{FB9F559A-375A-46DD-94CD-314CE931C0D1}" type="presParOf" srcId="{7F822969-1511-4710-8F4B-80CDB9EBC1A1}" destId="{5AB832C1-063F-4E0E-9708-91A401346933}" srcOrd="3" destOrd="0" presId="urn:microsoft.com/office/officeart/2018/2/layout/IconLabelDescriptionList"/>
    <dgm:cxn modelId="{B471C04A-EED0-4E7F-85DF-D0B61CA1D0AF}" type="presParOf" srcId="{7F822969-1511-4710-8F4B-80CDB9EBC1A1}" destId="{C8B39335-7FA7-4922-9514-9809E524496A}" srcOrd="4" destOrd="0" presId="urn:microsoft.com/office/officeart/2018/2/layout/IconLabelDescriptionList"/>
    <dgm:cxn modelId="{280685C4-E4D3-47A5-A75B-0305176E1A93}" type="presParOf" srcId="{C8B39335-7FA7-4922-9514-9809E524496A}" destId="{53BC1079-D457-4B03-A6ED-1CE39D346C5C}" srcOrd="0" destOrd="0" presId="urn:microsoft.com/office/officeart/2018/2/layout/IconLabelDescriptionList"/>
    <dgm:cxn modelId="{2730DDA0-37DF-4066-B292-256B26E4387B}" type="presParOf" srcId="{C8B39335-7FA7-4922-9514-9809E524496A}" destId="{C380ED59-BEAB-4E9E-BC00-E99F722E24AB}" srcOrd="1" destOrd="0" presId="urn:microsoft.com/office/officeart/2018/2/layout/IconLabelDescriptionList"/>
    <dgm:cxn modelId="{6273A548-A3AF-4ACD-9B0F-8103F7871878}" type="presParOf" srcId="{C8B39335-7FA7-4922-9514-9809E524496A}" destId="{A4F1BFA4-6D99-4C4C-9906-B4944E143640}" srcOrd="2" destOrd="0" presId="urn:microsoft.com/office/officeart/2018/2/layout/IconLabelDescriptionList"/>
    <dgm:cxn modelId="{8F8975DE-F52F-4443-A518-853A1EEC78D6}" type="presParOf" srcId="{C8B39335-7FA7-4922-9514-9809E524496A}" destId="{7C6EEE93-DFCE-4A52-A48E-EA037968A8CB}" srcOrd="3" destOrd="0" presId="urn:microsoft.com/office/officeart/2018/2/layout/IconLabelDescriptionList"/>
    <dgm:cxn modelId="{62A393EC-FF47-46D2-BA0E-3AC087A67326}" type="presParOf" srcId="{C8B39335-7FA7-4922-9514-9809E524496A}" destId="{E4D5EC6C-5CF8-4710-8E14-9C7698A671B7}"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F616E2-76B3-4592-90CE-A86E9E537085}">
      <dsp:nvSpPr>
        <dsp:cNvPr id="0" name=""/>
        <dsp:cNvSpPr/>
      </dsp:nvSpPr>
      <dsp:spPr>
        <a:xfrm>
          <a:off x="3956" y="945714"/>
          <a:ext cx="693246" cy="69324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E613834-8E3D-40D4-AD54-F83693CCC350}">
      <dsp:nvSpPr>
        <dsp:cNvPr id="0" name=""/>
        <dsp:cNvSpPr/>
      </dsp:nvSpPr>
      <dsp:spPr>
        <a:xfrm>
          <a:off x="3956" y="1747703"/>
          <a:ext cx="1980703" cy="2971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kern="1200"/>
            <a:t>Features:</a:t>
          </a:r>
        </a:p>
      </dsp:txBody>
      <dsp:txXfrm>
        <a:off x="3956" y="1747703"/>
        <a:ext cx="1980703" cy="297105"/>
      </dsp:txXfrm>
    </dsp:sp>
    <dsp:sp modelId="{1A542FF7-95E4-4274-8499-6BBFED8D508D}">
      <dsp:nvSpPr>
        <dsp:cNvPr id="0" name=""/>
        <dsp:cNvSpPr/>
      </dsp:nvSpPr>
      <dsp:spPr>
        <a:xfrm>
          <a:off x="3956" y="2095387"/>
          <a:ext cx="1980703" cy="13792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Interactive dropdowns for </a:t>
          </a:r>
          <a:r>
            <a:rPr lang="en-US" sz="1400" kern="1200" dirty="0">
              <a:solidFill>
                <a:schemeClr val="tx1"/>
              </a:solidFill>
            </a:rPr>
            <a:t>Region</a:t>
          </a:r>
          <a:r>
            <a:rPr lang="en-US" sz="1400" kern="1200" dirty="0"/>
            <a:t> and Demographic selection.</a:t>
          </a:r>
        </a:p>
        <a:p>
          <a:pPr marL="0" lvl="0" indent="0" algn="l" defTabSz="622300">
            <a:lnSpc>
              <a:spcPct val="90000"/>
            </a:lnSpc>
            <a:spcBef>
              <a:spcPct val="0"/>
            </a:spcBef>
            <a:spcAft>
              <a:spcPct val="35000"/>
            </a:spcAft>
            <a:buNone/>
          </a:pPr>
          <a:r>
            <a:rPr lang="en-US" sz="1400" kern="1200" dirty="0"/>
            <a:t>Dynamic updates for three types of visualizations.</a:t>
          </a:r>
        </a:p>
      </dsp:txBody>
      <dsp:txXfrm>
        <a:off x="3956" y="2095387"/>
        <a:ext cx="1980703" cy="1379239"/>
      </dsp:txXfrm>
    </dsp:sp>
    <dsp:sp modelId="{CD21E630-0550-4242-B542-07CF2675DE9D}">
      <dsp:nvSpPr>
        <dsp:cNvPr id="0" name=""/>
        <dsp:cNvSpPr/>
      </dsp:nvSpPr>
      <dsp:spPr>
        <a:xfrm>
          <a:off x="2331282" y="945714"/>
          <a:ext cx="693246" cy="69324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70B3B7A-81C4-41DB-899C-46CEBC73B739}">
      <dsp:nvSpPr>
        <dsp:cNvPr id="0" name=""/>
        <dsp:cNvSpPr/>
      </dsp:nvSpPr>
      <dsp:spPr>
        <a:xfrm>
          <a:off x="2331282" y="1747703"/>
          <a:ext cx="1980703" cy="2971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kern="1200"/>
            <a:t>Visualizations:</a:t>
          </a:r>
        </a:p>
      </dsp:txBody>
      <dsp:txXfrm>
        <a:off x="2331282" y="1747703"/>
        <a:ext cx="1980703" cy="297105"/>
      </dsp:txXfrm>
    </dsp:sp>
    <dsp:sp modelId="{53836050-24B4-44CE-BFF4-702400D25295}">
      <dsp:nvSpPr>
        <dsp:cNvPr id="0" name=""/>
        <dsp:cNvSpPr/>
      </dsp:nvSpPr>
      <dsp:spPr>
        <a:xfrm>
          <a:off x="2331282" y="2095387"/>
          <a:ext cx="1980703" cy="13792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a:t>Bar Chart: Average Claim Charges by Region.</a:t>
          </a:r>
        </a:p>
        <a:p>
          <a:pPr marL="0" lvl="0" indent="0" algn="l" defTabSz="622300">
            <a:lnSpc>
              <a:spcPct val="90000"/>
            </a:lnSpc>
            <a:spcBef>
              <a:spcPct val="0"/>
            </a:spcBef>
            <a:spcAft>
              <a:spcPct val="35000"/>
            </a:spcAft>
            <a:buNone/>
          </a:pPr>
          <a:r>
            <a:rPr lang="en-US" sz="1400" kern="1200" dirty="0"/>
            <a:t>Bar Chart: Total Claim Charges by Region.</a:t>
          </a:r>
        </a:p>
        <a:p>
          <a:pPr marL="0" lvl="0" indent="0" algn="l" defTabSz="622300">
            <a:lnSpc>
              <a:spcPct val="90000"/>
            </a:lnSpc>
            <a:spcBef>
              <a:spcPct val="0"/>
            </a:spcBef>
            <a:spcAft>
              <a:spcPct val="35000"/>
            </a:spcAft>
            <a:buNone/>
          </a:pPr>
          <a:r>
            <a:rPr lang="en-US" sz="1400" kern="1200" dirty="0"/>
            <a:t>Bubble Chart: Demographics vs. Total Claim Charges by region.</a:t>
          </a:r>
        </a:p>
      </dsp:txBody>
      <dsp:txXfrm>
        <a:off x="2331282" y="2095387"/>
        <a:ext cx="1980703" cy="1379239"/>
      </dsp:txXfrm>
    </dsp:sp>
    <dsp:sp modelId="{996F14BD-933F-4173-B56F-AD45612C78B8}">
      <dsp:nvSpPr>
        <dsp:cNvPr id="0" name=""/>
        <dsp:cNvSpPr/>
      </dsp:nvSpPr>
      <dsp:spPr>
        <a:xfrm>
          <a:off x="4658608" y="945714"/>
          <a:ext cx="693246" cy="69324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606E01D-2172-423D-AC0A-C1F5A8E75B99}">
      <dsp:nvSpPr>
        <dsp:cNvPr id="0" name=""/>
        <dsp:cNvSpPr/>
      </dsp:nvSpPr>
      <dsp:spPr>
        <a:xfrm>
          <a:off x="4658608" y="1747703"/>
          <a:ext cx="1980703" cy="2971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kern="1200"/>
            <a:t>Technical Highlights:</a:t>
          </a:r>
        </a:p>
      </dsp:txBody>
      <dsp:txXfrm>
        <a:off x="4658608" y="1747703"/>
        <a:ext cx="1980703" cy="297105"/>
      </dsp:txXfrm>
    </dsp:sp>
    <dsp:sp modelId="{305170BA-1418-4284-BB3E-C82583720E4A}">
      <dsp:nvSpPr>
        <dsp:cNvPr id="0" name=""/>
        <dsp:cNvSpPr/>
      </dsp:nvSpPr>
      <dsp:spPr>
        <a:xfrm>
          <a:off x="4658608" y="2095387"/>
          <a:ext cx="1980703" cy="13792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Data loading and filtering with JavaScript library D3.js and </a:t>
          </a:r>
          <a:r>
            <a:rPr lang="en-US" sz="1400" kern="1200" dirty="0" err="1"/>
            <a:t>Plotly.js</a:t>
          </a:r>
          <a:r>
            <a:rPr lang="en-US" sz="1400" kern="1200" dirty="0"/>
            <a:t>.</a:t>
          </a:r>
        </a:p>
        <a:p>
          <a:pPr marL="0" lvl="0" indent="0" algn="l" defTabSz="622300">
            <a:lnSpc>
              <a:spcPct val="90000"/>
            </a:lnSpc>
            <a:spcBef>
              <a:spcPct val="0"/>
            </a:spcBef>
            <a:spcAft>
              <a:spcPct val="35000"/>
            </a:spcAft>
            <a:buNone/>
          </a:pPr>
          <a:r>
            <a:rPr lang="en-US" sz="1400" kern="1200" dirty="0"/>
            <a:t>Data aggregation using d3.rollup().</a:t>
          </a:r>
        </a:p>
        <a:p>
          <a:pPr marL="0" lvl="0" indent="0" algn="l" defTabSz="622300">
            <a:lnSpc>
              <a:spcPct val="90000"/>
            </a:lnSpc>
            <a:spcBef>
              <a:spcPct val="0"/>
            </a:spcBef>
            <a:spcAft>
              <a:spcPct val="35000"/>
            </a:spcAft>
            <a:buNone/>
          </a:pPr>
          <a:r>
            <a:rPr lang="en-US" sz="1400" kern="1200" dirty="0"/>
            <a:t>Simple and user-friendly design.</a:t>
          </a:r>
        </a:p>
      </dsp:txBody>
      <dsp:txXfrm>
        <a:off x="4658608" y="2095387"/>
        <a:ext cx="1980703" cy="1379239"/>
      </dsp:txXfrm>
    </dsp:sp>
    <dsp:sp modelId="{5BAB1810-4EE3-4B97-A3C1-27BD682C1AEA}">
      <dsp:nvSpPr>
        <dsp:cNvPr id="0" name=""/>
        <dsp:cNvSpPr/>
      </dsp:nvSpPr>
      <dsp:spPr>
        <a:xfrm>
          <a:off x="6985934" y="945714"/>
          <a:ext cx="693246" cy="69324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8095C00-5D45-4DB5-B8DD-7E517F22089D}">
      <dsp:nvSpPr>
        <dsp:cNvPr id="0" name=""/>
        <dsp:cNvSpPr/>
      </dsp:nvSpPr>
      <dsp:spPr>
        <a:xfrm>
          <a:off x="6985934" y="1747703"/>
          <a:ext cx="1980703" cy="2971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kern="1200"/>
            <a:t>Example Use Case:</a:t>
          </a:r>
        </a:p>
      </dsp:txBody>
      <dsp:txXfrm>
        <a:off x="6985934" y="1747703"/>
        <a:ext cx="1980703" cy="297105"/>
      </dsp:txXfrm>
    </dsp:sp>
    <dsp:sp modelId="{C595B3F1-1D0A-4206-9E55-25B348E0C180}">
      <dsp:nvSpPr>
        <dsp:cNvPr id="0" name=""/>
        <dsp:cNvSpPr/>
      </dsp:nvSpPr>
      <dsp:spPr>
        <a:xfrm>
          <a:off x="6985934" y="2095387"/>
          <a:ext cx="1980703" cy="13792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Explore claim charges in the Northeast region by smoker status.</a:t>
          </a:r>
        </a:p>
      </dsp:txBody>
      <dsp:txXfrm>
        <a:off x="6985934" y="2095387"/>
        <a:ext cx="1980703" cy="1379239"/>
      </dsp:txXfrm>
    </dsp:sp>
    <dsp:sp modelId="{87B5BDA9-01ED-457E-B9A1-741EF301EE5B}">
      <dsp:nvSpPr>
        <dsp:cNvPr id="0" name=""/>
        <dsp:cNvSpPr/>
      </dsp:nvSpPr>
      <dsp:spPr>
        <a:xfrm>
          <a:off x="9313260" y="945714"/>
          <a:ext cx="693246" cy="69324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94AB970-0DA4-4E45-8812-CE6D44EC9FD5}">
      <dsp:nvSpPr>
        <dsp:cNvPr id="0" name=""/>
        <dsp:cNvSpPr/>
      </dsp:nvSpPr>
      <dsp:spPr>
        <a:xfrm>
          <a:off x="9313260" y="1747703"/>
          <a:ext cx="1980703" cy="2971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kern="1200"/>
            <a:t>Benefits:</a:t>
          </a:r>
        </a:p>
      </dsp:txBody>
      <dsp:txXfrm>
        <a:off x="9313260" y="1747703"/>
        <a:ext cx="1980703" cy="297105"/>
      </dsp:txXfrm>
    </dsp:sp>
    <dsp:sp modelId="{E68B7955-8C8A-4BC2-B961-F413F2A4E173}">
      <dsp:nvSpPr>
        <dsp:cNvPr id="0" name=""/>
        <dsp:cNvSpPr/>
      </dsp:nvSpPr>
      <dsp:spPr>
        <a:xfrm>
          <a:off x="9313260" y="2095387"/>
          <a:ext cx="1980703" cy="13792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User-friendly, insightful, and adjustable.</a:t>
          </a:r>
          <a:br>
            <a:rPr lang="en-US" sz="1400" kern="1200" dirty="0"/>
          </a:br>
          <a:endParaRPr lang="en-US" sz="1400" kern="1200" dirty="0"/>
        </a:p>
      </dsp:txBody>
      <dsp:txXfrm>
        <a:off x="9313260" y="2095387"/>
        <a:ext cx="1980703" cy="13792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242D88-B83F-4BA7-A4A3-B4E8FFDD86BF}">
      <dsp:nvSpPr>
        <dsp:cNvPr id="0" name=""/>
        <dsp:cNvSpPr/>
      </dsp:nvSpPr>
      <dsp:spPr>
        <a:xfrm>
          <a:off x="6515" y="546304"/>
          <a:ext cx="1033593" cy="103359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16A238F-CD91-4040-9A9C-0B72E26AAC2A}">
      <dsp:nvSpPr>
        <dsp:cNvPr id="0" name=""/>
        <dsp:cNvSpPr/>
      </dsp:nvSpPr>
      <dsp:spPr>
        <a:xfrm>
          <a:off x="6515" y="1687064"/>
          <a:ext cx="2953125" cy="44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422400">
            <a:lnSpc>
              <a:spcPct val="90000"/>
            </a:lnSpc>
            <a:spcBef>
              <a:spcPct val="0"/>
            </a:spcBef>
            <a:spcAft>
              <a:spcPct val="35000"/>
            </a:spcAft>
            <a:buNone/>
            <a:defRPr b="1"/>
          </a:pPr>
          <a:r>
            <a:rPr lang="en-US" sz="3200" kern="1200"/>
            <a:t>To Summarize:</a:t>
          </a:r>
        </a:p>
      </dsp:txBody>
      <dsp:txXfrm>
        <a:off x="6515" y="1687064"/>
        <a:ext cx="2953125" cy="442968"/>
      </dsp:txXfrm>
    </dsp:sp>
    <dsp:sp modelId="{AAF4F7A2-C943-4F33-9A37-70DF45DCF8BC}">
      <dsp:nvSpPr>
        <dsp:cNvPr id="0" name=""/>
        <dsp:cNvSpPr/>
      </dsp:nvSpPr>
      <dsp:spPr>
        <a:xfrm>
          <a:off x="6515" y="2179878"/>
          <a:ext cx="2953125" cy="858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a:t>I identified trends in claim charges by region, demographics and smoking status as well as claim denial trends by regions. </a:t>
          </a:r>
        </a:p>
      </dsp:txBody>
      <dsp:txXfrm>
        <a:off x="6515" y="2179878"/>
        <a:ext cx="2953125" cy="858667"/>
      </dsp:txXfrm>
    </dsp:sp>
    <dsp:sp modelId="{4E6A8E53-83DE-4BB3-8175-96D4203FDB7D}">
      <dsp:nvSpPr>
        <dsp:cNvPr id="0" name=""/>
        <dsp:cNvSpPr/>
      </dsp:nvSpPr>
      <dsp:spPr>
        <a:xfrm>
          <a:off x="3476437" y="546304"/>
          <a:ext cx="1033593" cy="10335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33AC550-A26A-47E8-8103-47749D90C834}">
      <dsp:nvSpPr>
        <dsp:cNvPr id="0" name=""/>
        <dsp:cNvSpPr/>
      </dsp:nvSpPr>
      <dsp:spPr>
        <a:xfrm>
          <a:off x="3476437" y="1687064"/>
          <a:ext cx="2953125" cy="44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422400">
            <a:lnSpc>
              <a:spcPct val="90000"/>
            </a:lnSpc>
            <a:spcBef>
              <a:spcPct val="0"/>
            </a:spcBef>
            <a:spcAft>
              <a:spcPct val="35000"/>
            </a:spcAft>
            <a:buNone/>
            <a:defRPr b="1"/>
          </a:pPr>
          <a:r>
            <a:rPr lang="en-US" sz="3200" kern="1200"/>
            <a:t>Impact:</a:t>
          </a:r>
        </a:p>
      </dsp:txBody>
      <dsp:txXfrm>
        <a:off x="3476437" y="1687064"/>
        <a:ext cx="2953125" cy="442968"/>
      </dsp:txXfrm>
    </dsp:sp>
    <dsp:sp modelId="{8D735041-0F3C-4160-8F0A-CCA1C0AC1FAB}">
      <dsp:nvSpPr>
        <dsp:cNvPr id="0" name=""/>
        <dsp:cNvSpPr/>
      </dsp:nvSpPr>
      <dsp:spPr>
        <a:xfrm>
          <a:off x="3476437" y="2179878"/>
          <a:ext cx="2953125" cy="858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Inform insurers and the public of health insurance trends to spark conversations about actionable changes. </a:t>
          </a:r>
        </a:p>
      </dsp:txBody>
      <dsp:txXfrm>
        <a:off x="3476437" y="2179878"/>
        <a:ext cx="2953125" cy="858667"/>
      </dsp:txXfrm>
    </dsp:sp>
    <dsp:sp modelId="{53BC1079-D457-4B03-A6ED-1CE39D346C5C}">
      <dsp:nvSpPr>
        <dsp:cNvPr id="0" name=""/>
        <dsp:cNvSpPr/>
      </dsp:nvSpPr>
      <dsp:spPr>
        <a:xfrm>
          <a:off x="6946358" y="546304"/>
          <a:ext cx="1033593" cy="103359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4F1BFA4-6D99-4C4C-9906-B4944E143640}">
      <dsp:nvSpPr>
        <dsp:cNvPr id="0" name=""/>
        <dsp:cNvSpPr/>
      </dsp:nvSpPr>
      <dsp:spPr>
        <a:xfrm>
          <a:off x="6946358" y="1687064"/>
          <a:ext cx="2953125" cy="44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422400">
            <a:lnSpc>
              <a:spcPct val="90000"/>
            </a:lnSpc>
            <a:spcBef>
              <a:spcPct val="0"/>
            </a:spcBef>
            <a:spcAft>
              <a:spcPct val="35000"/>
            </a:spcAft>
            <a:buNone/>
            <a:defRPr b="1"/>
          </a:pPr>
          <a:r>
            <a:rPr lang="en-US" sz="3200" kern="1200"/>
            <a:t>Further Research:</a:t>
          </a:r>
        </a:p>
      </dsp:txBody>
      <dsp:txXfrm>
        <a:off x="6946358" y="1687064"/>
        <a:ext cx="2953125" cy="442968"/>
      </dsp:txXfrm>
    </dsp:sp>
    <dsp:sp modelId="{E4D5EC6C-5CF8-4710-8E14-9C7698A671B7}">
      <dsp:nvSpPr>
        <dsp:cNvPr id="0" name=""/>
        <dsp:cNvSpPr/>
      </dsp:nvSpPr>
      <dsp:spPr>
        <a:xfrm>
          <a:off x="6946358" y="2179878"/>
          <a:ext cx="2953125" cy="858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Further research is always helpful to understand health insurance claim trends accounting for more variables outside of this project. </a:t>
          </a:r>
        </a:p>
      </dsp:txBody>
      <dsp:txXfrm>
        <a:off x="6946358" y="2179878"/>
        <a:ext cx="2953125" cy="858667"/>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png>
</file>

<file path=ppt/media/image35.png>
</file>

<file path=ppt/media/image36.svg>
</file>

<file path=ppt/media/image37.png>
</file>

<file path=ppt/media/image38.svg>
</file>

<file path=ppt/media/image39.png>
</file>

<file path=ppt/media/image4.png>
</file>

<file path=ppt/media/image40.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DA3DD8-0FB3-0D41-B551-B6D461067F98}" type="datetimeFigureOut">
              <a:rPr lang="en-US" smtClean="0"/>
              <a:t>2/3/25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4F0E27-5262-9941-8916-0B2883A4C75E}" type="slidenum">
              <a:rPr lang="en-US" smtClean="0"/>
              <a:t>‹#›</a:t>
            </a:fld>
            <a:endParaRPr lang="en-US"/>
          </a:p>
        </p:txBody>
      </p:sp>
    </p:spTree>
    <p:extLst>
      <p:ext uri="{BB962C8B-B14F-4D97-AF65-F5344CB8AC3E}">
        <p14:creationId xmlns:p14="http://schemas.microsoft.com/office/powerpoint/2010/main" val="8748482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4F0E27-5262-9941-8916-0B2883A4C75E}" type="slidenum">
              <a:rPr lang="en-US" smtClean="0"/>
              <a:t>1</a:t>
            </a:fld>
            <a:endParaRPr lang="en-US"/>
          </a:p>
        </p:txBody>
      </p:sp>
    </p:spTree>
    <p:extLst>
      <p:ext uri="{BB962C8B-B14F-4D97-AF65-F5344CB8AC3E}">
        <p14:creationId xmlns:p14="http://schemas.microsoft.com/office/powerpoint/2010/main" val="6349848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4F0E27-5262-9941-8916-0B2883A4C75E}" type="slidenum">
              <a:rPr lang="en-US" smtClean="0"/>
              <a:t>2</a:t>
            </a:fld>
            <a:endParaRPr lang="en-US"/>
          </a:p>
        </p:txBody>
      </p:sp>
    </p:spTree>
    <p:extLst>
      <p:ext uri="{BB962C8B-B14F-4D97-AF65-F5344CB8AC3E}">
        <p14:creationId xmlns:p14="http://schemas.microsoft.com/office/powerpoint/2010/main" val="283870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4F0E27-5262-9941-8916-0B2883A4C75E}" type="slidenum">
              <a:rPr lang="en-US" smtClean="0"/>
              <a:t>5</a:t>
            </a:fld>
            <a:endParaRPr lang="en-US"/>
          </a:p>
        </p:txBody>
      </p:sp>
    </p:spTree>
    <p:extLst>
      <p:ext uri="{BB962C8B-B14F-4D97-AF65-F5344CB8AC3E}">
        <p14:creationId xmlns:p14="http://schemas.microsoft.com/office/powerpoint/2010/main" val="4217859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4F0E27-5262-9941-8916-0B2883A4C75E}" type="slidenum">
              <a:rPr lang="en-US" smtClean="0"/>
              <a:t>6</a:t>
            </a:fld>
            <a:endParaRPr lang="en-US"/>
          </a:p>
        </p:txBody>
      </p:sp>
    </p:spTree>
    <p:extLst>
      <p:ext uri="{BB962C8B-B14F-4D97-AF65-F5344CB8AC3E}">
        <p14:creationId xmlns:p14="http://schemas.microsoft.com/office/powerpoint/2010/main" val="882090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u="none" strike="noStrike" dirty="0">
                <a:solidFill>
                  <a:srgbClr val="FFFFFF"/>
                </a:solidFill>
                <a:effectLst/>
                <a:latin typeface="Segoe UI" panose="020B0502040204020203" pitchFamily="34" charset="0"/>
              </a:rPr>
              <a:t>Age</a:t>
            </a:r>
            <a:r>
              <a:rPr lang="en-US" b="0" i="0" u="none" strike="noStrike" dirty="0">
                <a:solidFill>
                  <a:srgbClr val="FFFFFF"/>
                </a:solidFill>
                <a:effectLst/>
                <a:latin typeface="Segoe UI" panose="020B0502040204020203" pitchFamily="34" charset="0"/>
              </a:rPr>
              <a:t>: Claim charges tend to increase with age, as older individuals generally have higher healthcare needs.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i="0" u="none" strike="noStrike" dirty="0">
                <a:solidFill>
                  <a:srgbClr val="FFFFFF"/>
                </a:solidFill>
                <a:effectLst/>
                <a:latin typeface="Segoe UI" panose="020B0502040204020203" pitchFamily="34" charset="0"/>
              </a:rPr>
              <a:t>Smoking Status</a:t>
            </a:r>
            <a:r>
              <a:rPr lang="en-US" b="0" i="0" u="none" strike="noStrike" dirty="0">
                <a:solidFill>
                  <a:srgbClr val="FFFFFF"/>
                </a:solidFill>
                <a:effectLst/>
                <a:latin typeface="Segoe UI" panose="020B0502040204020203" pitchFamily="34" charset="0"/>
              </a:rPr>
              <a:t>: Smokers across all regions typically incur higher claim charges across regions, but smokers claim charges vary across ages and there is no positive or negative correlation with smoking and age and claim charges. </a:t>
            </a:r>
          </a:p>
          <a:p>
            <a:endParaRPr lang="en-US" dirty="0"/>
          </a:p>
        </p:txBody>
      </p:sp>
      <p:sp>
        <p:nvSpPr>
          <p:cNvPr id="4" name="Slide Number Placeholder 3"/>
          <p:cNvSpPr>
            <a:spLocks noGrp="1"/>
          </p:cNvSpPr>
          <p:nvPr>
            <p:ph type="sldNum" sz="quarter" idx="5"/>
          </p:nvPr>
        </p:nvSpPr>
        <p:spPr/>
        <p:txBody>
          <a:bodyPr/>
          <a:lstStyle/>
          <a:p>
            <a:fld id="{D94F0E27-5262-9941-8916-0B2883A4C75E}" type="slidenum">
              <a:rPr lang="en-US" smtClean="0"/>
              <a:t>11</a:t>
            </a:fld>
            <a:endParaRPr lang="en-US"/>
          </a:p>
        </p:txBody>
      </p:sp>
    </p:spTree>
    <p:extLst>
      <p:ext uri="{BB962C8B-B14F-4D97-AF65-F5344CB8AC3E}">
        <p14:creationId xmlns:p14="http://schemas.microsoft.com/office/powerpoint/2010/main" val="30769784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F8FAFF"/>
                </a:solidFill>
                <a:effectLst/>
                <a:latin typeface="Inter"/>
              </a:rPr>
              <a:t>To make the data exploration process more engaging, I developed a user-driven interactive dashboard using JavaScript libraries D3.js and </a:t>
            </a:r>
            <a:r>
              <a:rPr lang="en-US" dirty="0" err="1"/>
              <a:t>Plotly.js</a:t>
            </a:r>
            <a:r>
              <a:rPr lang="en-US" b="0" i="0" dirty="0">
                <a:solidFill>
                  <a:srgbClr val="F8FAFF"/>
                </a:solidFill>
                <a:effectLst/>
                <a:latin typeface="Inter"/>
              </a:rPr>
              <a:t>. This interactive dashboard allows people to select a region and a demographic from one of the  dropdowns menus. Based on the user's selection, the dashboard dynamically updates three visualizations:</a:t>
            </a:r>
          </a:p>
          <a:p>
            <a:pPr algn="l">
              <a:buFont typeface="+mj-lt"/>
              <a:buAutoNum type="arabicPeriod"/>
            </a:pPr>
            <a:r>
              <a:rPr lang="en-US" b="0" i="0" dirty="0">
                <a:solidFill>
                  <a:srgbClr val="F8FAFF"/>
                </a:solidFill>
                <a:effectLst/>
                <a:latin typeface="Inter"/>
              </a:rPr>
              <a:t>A bar chart showing the average claim charges for the selected region.</a:t>
            </a:r>
          </a:p>
          <a:p>
            <a:pPr algn="l">
              <a:spcBef>
                <a:spcPts val="300"/>
              </a:spcBef>
              <a:buFont typeface="+mj-lt"/>
              <a:buAutoNum type="arabicPeriod"/>
            </a:pPr>
            <a:r>
              <a:rPr lang="en-US" b="0" i="0" dirty="0">
                <a:solidFill>
                  <a:srgbClr val="F8FAFF"/>
                </a:solidFill>
                <a:effectLst/>
                <a:latin typeface="Inter"/>
              </a:rPr>
              <a:t>A bar chart showing the total claim charges by region.</a:t>
            </a:r>
          </a:p>
          <a:p>
            <a:pPr algn="l">
              <a:spcBef>
                <a:spcPts val="300"/>
              </a:spcBef>
              <a:buFont typeface="+mj-lt"/>
              <a:buAutoNum type="arabicPeriod"/>
            </a:pPr>
            <a:r>
              <a:rPr lang="en-US" b="0" i="0" dirty="0">
                <a:solidFill>
                  <a:srgbClr val="F8FAFF"/>
                </a:solidFill>
                <a:effectLst/>
                <a:latin typeface="Inter"/>
              </a:rPr>
              <a:t>A bubble chart comparing total claim charges across different demographics (e.g., sex, BMI, smoker status) in the selected region.</a:t>
            </a:r>
          </a:p>
          <a:p>
            <a:pPr algn="l"/>
            <a:r>
              <a:rPr lang="en-US" b="0" i="0" dirty="0">
                <a:solidFill>
                  <a:srgbClr val="F8FAFF"/>
                </a:solidFill>
                <a:effectLst/>
                <a:latin typeface="Inter"/>
              </a:rPr>
              <a:t>The dashboard is powered by D3.js JavaScript library, which enables dynamic data binding and responsive visualizations as well as </a:t>
            </a:r>
            <a:r>
              <a:rPr lang="en-US" b="0" i="0" dirty="0" err="1">
                <a:solidFill>
                  <a:srgbClr val="F8FAFF"/>
                </a:solidFill>
                <a:effectLst/>
                <a:latin typeface="Inter"/>
              </a:rPr>
              <a:t>adapabality</a:t>
            </a:r>
            <a:r>
              <a:rPr lang="en-US" b="0" i="0" dirty="0">
                <a:solidFill>
                  <a:srgbClr val="F8FAFF"/>
                </a:solidFill>
                <a:effectLst/>
                <a:latin typeface="Inter"/>
              </a:rPr>
              <a:t>. It offers a user-friendly way to explore trends and patterns in the health insurance claims data.</a:t>
            </a:r>
          </a:p>
          <a:p>
            <a:endParaRPr lang="en-US" dirty="0"/>
          </a:p>
        </p:txBody>
      </p:sp>
      <p:sp>
        <p:nvSpPr>
          <p:cNvPr id="4" name="Slide Number Placeholder 3"/>
          <p:cNvSpPr>
            <a:spLocks noGrp="1"/>
          </p:cNvSpPr>
          <p:nvPr>
            <p:ph type="sldNum" sz="quarter" idx="5"/>
          </p:nvPr>
        </p:nvSpPr>
        <p:spPr/>
        <p:txBody>
          <a:bodyPr/>
          <a:lstStyle/>
          <a:p>
            <a:fld id="{D94F0E27-5262-9941-8916-0B2883A4C75E}" type="slidenum">
              <a:rPr lang="en-US" smtClean="0"/>
              <a:t>20</a:t>
            </a:fld>
            <a:endParaRPr lang="en-US"/>
          </a:p>
        </p:txBody>
      </p:sp>
    </p:spTree>
    <p:extLst>
      <p:ext uri="{BB962C8B-B14F-4D97-AF65-F5344CB8AC3E}">
        <p14:creationId xmlns:p14="http://schemas.microsoft.com/office/powerpoint/2010/main" val="34886883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4F0E27-5262-9941-8916-0B2883A4C75E}" type="slidenum">
              <a:rPr lang="en-US" smtClean="0"/>
              <a:t>22</a:t>
            </a:fld>
            <a:endParaRPr lang="en-US"/>
          </a:p>
        </p:txBody>
      </p:sp>
    </p:spTree>
    <p:extLst>
      <p:ext uri="{BB962C8B-B14F-4D97-AF65-F5344CB8AC3E}">
        <p14:creationId xmlns:p14="http://schemas.microsoft.com/office/powerpoint/2010/main" val="22544222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2/3/25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2/3/25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2/3/25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2/3/25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2/3/25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2/3/25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2/3/25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127.0.0.1:5500/index.html" TargetMode="Externa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3" Type="http://schemas.openxmlformats.org/officeDocument/2006/relationships/hyperlink" Target="https://www.cms.gov/marketplace/resources/data/public-use-files" TargetMode="External"/><Relationship Id="rId2" Type="http://schemas.openxmlformats.org/officeDocument/2006/relationships/hyperlink" Target="https://www.kaggle.com/datasets/mirichoi0218/insurance?resource=downloa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9FD42-48CB-C812-2C99-61D627935F8B}"/>
              </a:ext>
            </a:extLst>
          </p:cNvPr>
          <p:cNvSpPr>
            <a:spLocks noGrp="1"/>
          </p:cNvSpPr>
          <p:nvPr>
            <p:ph type="ctrTitle"/>
          </p:nvPr>
        </p:nvSpPr>
        <p:spPr/>
        <p:txBody>
          <a:bodyPr/>
          <a:lstStyle/>
          <a:p>
            <a:r>
              <a:rPr lang="en-US" dirty="0"/>
              <a:t>Health Insurance Claims Analysis</a:t>
            </a:r>
          </a:p>
        </p:txBody>
      </p:sp>
      <p:sp>
        <p:nvSpPr>
          <p:cNvPr id="3" name="Subtitle 2">
            <a:extLst>
              <a:ext uri="{FF2B5EF4-FFF2-40B4-BE49-F238E27FC236}">
                <a16:creationId xmlns:a16="http://schemas.microsoft.com/office/drawing/2014/main" id="{E5D6AED8-8A80-D034-C17C-DCABDA50D127}"/>
              </a:ext>
            </a:extLst>
          </p:cNvPr>
          <p:cNvSpPr>
            <a:spLocks noGrp="1"/>
          </p:cNvSpPr>
          <p:nvPr>
            <p:ph type="subTitle" idx="1"/>
          </p:nvPr>
        </p:nvSpPr>
        <p:spPr/>
        <p:txBody>
          <a:bodyPr/>
          <a:lstStyle/>
          <a:p>
            <a:r>
              <a:rPr lang="en-US" dirty="0"/>
              <a:t>By: Silvio Zabala</a:t>
            </a:r>
          </a:p>
        </p:txBody>
      </p:sp>
    </p:spTree>
    <p:extLst>
      <p:ext uri="{BB962C8B-B14F-4D97-AF65-F5344CB8AC3E}">
        <p14:creationId xmlns:p14="http://schemas.microsoft.com/office/powerpoint/2010/main" val="1913909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36F0F20-F9B3-8A9C-3C0C-7B44FF13E2A1}"/>
              </a:ext>
            </a:extLst>
          </p:cNvPr>
          <p:cNvSpPr>
            <a:spLocks noGrp="1"/>
          </p:cNvSpPr>
          <p:nvPr>
            <p:ph type="title"/>
          </p:nvPr>
        </p:nvSpPr>
        <p:spPr>
          <a:xfrm>
            <a:off x="855266" y="618518"/>
            <a:ext cx="2851417" cy="1478570"/>
          </a:xfrm>
        </p:spPr>
        <p:txBody>
          <a:bodyPr>
            <a:normAutofit/>
          </a:bodyPr>
          <a:lstStyle/>
          <a:p>
            <a:r>
              <a:rPr lang="en-US" sz="2500" dirty="0">
                <a:solidFill>
                  <a:srgbClr val="FFFFFF"/>
                </a:solidFill>
              </a:rPr>
              <a:t>How do claim charges vary by demographic factors?</a:t>
            </a:r>
          </a:p>
        </p:txBody>
      </p:sp>
      <p:sp>
        <p:nvSpPr>
          <p:cNvPr id="8" name="Content Placeholder 8">
            <a:extLst>
              <a:ext uri="{FF2B5EF4-FFF2-40B4-BE49-F238E27FC236}">
                <a16:creationId xmlns:a16="http://schemas.microsoft.com/office/drawing/2014/main" id="{2D32D58D-7A7C-E689-CCA0-39F7A5482167}"/>
              </a:ext>
            </a:extLst>
          </p:cNvPr>
          <p:cNvSpPr>
            <a:spLocks noGrp="1"/>
          </p:cNvSpPr>
          <p:nvPr>
            <p:ph idx="1"/>
          </p:nvPr>
        </p:nvSpPr>
        <p:spPr>
          <a:xfrm>
            <a:off x="844620" y="2249487"/>
            <a:ext cx="2862444" cy="3957302"/>
          </a:xfrm>
        </p:spPr>
        <p:txBody>
          <a:bodyPr>
            <a:normAutofit lnSpcReduction="10000"/>
          </a:bodyPr>
          <a:lstStyle/>
          <a:p>
            <a:pPr algn="l">
              <a:buFont typeface="Arial" panose="020B0604020202020204" pitchFamily="34" charset="0"/>
              <a:buChar char="•"/>
            </a:pPr>
            <a:r>
              <a:rPr lang="en-US" sz="1100" b="1" i="0" u="none" strike="noStrike" dirty="0">
                <a:solidFill>
                  <a:srgbClr val="FFFFFF"/>
                </a:solidFill>
                <a:effectLst/>
                <a:latin typeface="Segoe UI" panose="020B0502040204020203" pitchFamily="34" charset="0"/>
              </a:rPr>
              <a:t>Sex</a:t>
            </a:r>
            <a:r>
              <a:rPr lang="en-US" sz="1100" b="0" i="0" u="none" strike="noStrike" dirty="0">
                <a:solidFill>
                  <a:srgbClr val="FFFFFF"/>
                </a:solidFill>
                <a:effectLst/>
                <a:latin typeface="Segoe UI" panose="020B0502040204020203" pitchFamily="34" charset="0"/>
              </a:rPr>
              <a:t>: There are noticeable differences in claim charges between males and females. These differences are likely due to varying healthcare needs and utilization patterns between the sexes.</a:t>
            </a:r>
          </a:p>
          <a:p>
            <a:pPr algn="l">
              <a:buFont typeface="Arial" panose="020B0604020202020204" pitchFamily="34" charset="0"/>
              <a:buChar char="•"/>
            </a:pPr>
            <a:r>
              <a:rPr lang="en-US" sz="1100" b="1" i="0" u="none" strike="noStrike" dirty="0">
                <a:solidFill>
                  <a:srgbClr val="FFFFFF"/>
                </a:solidFill>
                <a:effectLst/>
                <a:latin typeface="Segoe UI" panose="020B0502040204020203" pitchFamily="34" charset="0"/>
              </a:rPr>
              <a:t>Region</a:t>
            </a:r>
            <a:r>
              <a:rPr lang="en-US" sz="1100" b="0" i="0" u="none" strike="noStrike" dirty="0">
                <a:solidFill>
                  <a:srgbClr val="FFFFFF"/>
                </a:solidFill>
                <a:effectLst/>
                <a:latin typeface="Segoe UI" panose="020B0502040204020203" pitchFamily="34" charset="0"/>
              </a:rPr>
              <a:t>: With the demographics selected on this graph sex and smoker status, claim charges are similar across regions. </a:t>
            </a:r>
          </a:p>
          <a:p>
            <a:pPr algn="l">
              <a:buFont typeface="Arial" panose="020B0604020202020204" pitchFamily="34" charset="0"/>
              <a:buChar char="•"/>
            </a:pPr>
            <a:r>
              <a:rPr lang="en-US" sz="1100" b="1" i="0" u="none" strike="noStrike" dirty="0">
                <a:solidFill>
                  <a:srgbClr val="FFFFFF"/>
                </a:solidFill>
                <a:effectLst/>
                <a:latin typeface="Segoe UI" panose="020B0502040204020203" pitchFamily="34" charset="0"/>
              </a:rPr>
              <a:t>Smoker Status</a:t>
            </a:r>
            <a:r>
              <a:rPr lang="en-US" sz="1100" b="0" i="0" u="none" strike="noStrike" dirty="0">
                <a:solidFill>
                  <a:srgbClr val="FFFFFF"/>
                </a:solidFill>
                <a:effectLst/>
                <a:latin typeface="Segoe UI" panose="020B0502040204020203" pitchFamily="34" charset="0"/>
              </a:rPr>
              <a:t>: Smokers typically incur higher claim charges compared to non-smokers, as smoking is linked to numerous health issues.</a:t>
            </a:r>
          </a:p>
          <a:p>
            <a:pPr lvl="1"/>
            <a:r>
              <a:rPr lang="en-US" sz="1100" dirty="0">
                <a:solidFill>
                  <a:srgbClr val="FFFFFF"/>
                </a:solidFill>
                <a:latin typeface="Segoe UI" panose="020B0502040204020203" pitchFamily="34" charset="0"/>
              </a:rPr>
              <a:t>Male smokers tend to have higher claim charges. </a:t>
            </a:r>
          </a:p>
          <a:p>
            <a:pPr lvl="1"/>
            <a:r>
              <a:rPr lang="en-US" sz="1100" b="0" i="0" u="none" strike="noStrike" dirty="0">
                <a:solidFill>
                  <a:srgbClr val="FFFFFF"/>
                </a:solidFill>
                <a:effectLst/>
                <a:latin typeface="Segoe UI" panose="020B0502040204020203" pitchFamily="34" charset="0"/>
              </a:rPr>
              <a:t>Female smokers claim charges are still lower than non-male smokers across regions.</a:t>
            </a:r>
            <a:endParaRPr lang="en-US" sz="700" b="0" i="0" u="none" strike="noStrike" dirty="0">
              <a:solidFill>
                <a:srgbClr val="FFFFFF"/>
              </a:solidFill>
              <a:effectLst/>
              <a:latin typeface="Segoe UI" panose="020B0502040204020203" pitchFamily="34" charset="0"/>
            </a:endParaRPr>
          </a:p>
          <a:p>
            <a:endParaRPr lang="en-US" sz="1400" dirty="0">
              <a:solidFill>
                <a:srgbClr val="FFFFFF"/>
              </a:solidFill>
            </a:endParaRPr>
          </a:p>
        </p:txBody>
      </p:sp>
      <p:grpSp>
        <p:nvGrpSpPr>
          <p:cNvPr id="20" name="Group 19">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1"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2"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3"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8"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Content Placeholder 4">
            <a:extLst>
              <a:ext uri="{FF2B5EF4-FFF2-40B4-BE49-F238E27FC236}">
                <a16:creationId xmlns:a16="http://schemas.microsoft.com/office/drawing/2014/main" id="{5CF4FEF4-B17C-44EB-4D94-3FDB17CC8AB2}"/>
              </a:ext>
            </a:extLst>
          </p:cNvPr>
          <p:cNvPicPr>
            <a:picLocks noChangeAspect="1"/>
          </p:cNvPicPr>
          <p:nvPr/>
        </p:nvPicPr>
        <p:blipFill>
          <a:blip r:embed="rId3"/>
          <a:stretch>
            <a:fillRect/>
          </a:stretch>
        </p:blipFill>
        <p:spPr>
          <a:xfrm>
            <a:off x="4711778" y="1476196"/>
            <a:ext cx="6844045" cy="3901103"/>
          </a:xfrm>
          <a:prstGeom prst="rect">
            <a:avLst/>
          </a:prstGeom>
        </p:spPr>
      </p:pic>
    </p:spTree>
    <p:extLst>
      <p:ext uri="{BB962C8B-B14F-4D97-AF65-F5344CB8AC3E}">
        <p14:creationId xmlns:p14="http://schemas.microsoft.com/office/powerpoint/2010/main" val="3679971543"/>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233"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235" name="Group 234">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236"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37"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8"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9"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40"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1"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2"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3"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4"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5"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6"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7"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8"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49"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0"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1"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2"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3"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4"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5"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6"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7"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8"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59"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0"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1"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2"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3"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4"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65"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6"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7"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8"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69"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0"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1"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2"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3"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4"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5"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6"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77"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8"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79"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0"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1"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2"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3"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4"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5"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6"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7"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8"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9"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E653093-17B6-3A33-D4B6-EC66F73422D4}"/>
              </a:ext>
            </a:extLst>
          </p:cNvPr>
          <p:cNvSpPr>
            <a:spLocks noGrp="1"/>
          </p:cNvSpPr>
          <p:nvPr>
            <p:ph type="title"/>
          </p:nvPr>
        </p:nvSpPr>
        <p:spPr>
          <a:xfrm>
            <a:off x="1610453" y="4620073"/>
            <a:ext cx="8957534" cy="1182838"/>
          </a:xfrm>
        </p:spPr>
        <p:txBody>
          <a:bodyPr vert="horz" lIns="91440" tIns="45720" rIns="91440" bIns="45720" rtlCol="0" anchor="b">
            <a:normAutofit/>
          </a:bodyPr>
          <a:lstStyle/>
          <a:p>
            <a:pPr algn="ctr"/>
            <a:r>
              <a:rPr lang="en-US" sz="3700" dirty="0"/>
              <a:t>How do claim charges vary by demographic factors?</a:t>
            </a:r>
          </a:p>
        </p:txBody>
      </p:sp>
      <p:sp>
        <p:nvSpPr>
          <p:cNvPr id="291" name="Round Diagonal Corner Rectangle 6">
            <a:extLst>
              <a:ext uri="{FF2B5EF4-FFF2-40B4-BE49-F238E27FC236}">
                <a16:creationId xmlns:a16="http://schemas.microsoft.com/office/drawing/2014/main" id="{C1C3FA74-6158-4157-A8F0-8CAE5091FF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974" y="639965"/>
            <a:ext cx="10879991" cy="3598548"/>
          </a:xfrm>
          <a:prstGeom prst="round2DiagRect">
            <a:avLst>
              <a:gd name="adj1" fmla="val 9529"/>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aph of different colored lines&#10;&#10;AI-generated content may be incorrect.">
            <a:extLst>
              <a:ext uri="{FF2B5EF4-FFF2-40B4-BE49-F238E27FC236}">
                <a16:creationId xmlns:a16="http://schemas.microsoft.com/office/drawing/2014/main" id="{AD3D0C41-2A4D-6200-79DB-BE1C52E1987A}"/>
              </a:ext>
            </a:extLst>
          </p:cNvPr>
          <p:cNvPicPr>
            <a:picLocks noChangeAspect="1"/>
          </p:cNvPicPr>
          <p:nvPr/>
        </p:nvPicPr>
        <p:blipFill>
          <a:blip r:embed="rId5"/>
          <a:stretch>
            <a:fillRect/>
          </a:stretch>
        </p:blipFill>
        <p:spPr>
          <a:xfrm>
            <a:off x="-42866" y="6565"/>
            <a:ext cx="12168191" cy="4575488"/>
          </a:xfrm>
          <a:prstGeom prst="rect">
            <a:avLst/>
          </a:prstGeom>
        </p:spPr>
      </p:pic>
    </p:spTree>
    <p:extLst>
      <p:ext uri="{BB962C8B-B14F-4D97-AF65-F5344CB8AC3E}">
        <p14:creationId xmlns:p14="http://schemas.microsoft.com/office/powerpoint/2010/main" val="1852893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4" name="Group 13">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6"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7"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8"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3"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5" name="Group 14">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6"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54"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54F02EB-91E3-7B15-5334-709D7769E7C7}"/>
              </a:ext>
            </a:extLst>
          </p:cNvPr>
          <p:cNvSpPr>
            <a:spLocks noGrp="1"/>
          </p:cNvSpPr>
          <p:nvPr>
            <p:ph type="title"/>
          </p:nvPr>
        </p:nvSpPr>
        <p:spPr>
          <a:xfrm>
            <a:off x="8036041" y="618518"/>
            <a:ext cx="3281003" cy="1478570"/>
          </a:xfrm>
        </p:spPr>
        <p:txBody>
          <a:bodyPr anchor="b">
            <a:normAutofit/>
          </a:bodyPr>
          <a:lstStyle/>
          <a:p>
            <a:r>
              <a:rPr lang="en-US" sz="2400">
                <a:solidFill>
                  <a:srgbClr val="FFFFFF"/>
                </a:solidFill>
              </a:rPr>
              <a:t>How do claim charges vary by demographic factors?</a:t>
            </a:r>
          </a:p>
        </p:txBody>
      </p:sp>
      <p:sp useBgFill="1">
        <p:nvSpPr>
          <p:cNvPr id="56"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graph of a number of people&#10;&#10;AI-generated content may be incorrect.">
            <a:extLst>
              <a:ext uri="{FF2B5EF4-FFF2-40B4-BE49-F238E27FC236}">
                <a16:creationId xmlns:a16="http://schemas.microsoft.com/office/drawing/2014/main" id="{12A53A40-CE44-2A1A-1542-426A3AA5F7B8}"/>
              </a:ext>
            </a:extLst>
          </p:cNvPr>
          <p:cNvPicPr>
            <a:picLocks noChangeAspect="1"/>
          </p:cNvPicPr>
          <p:nvPr/>
        </p:nvPicPr>
        <p:blipFill>
          <a:blip r:embed="rId3"/>
          <a:stretch>
            <a:fillRect/>
          </a:stretch>
        </p:blipFill>
        <p:spPr>
          <a:xfrm>
            <a:off x="1202908" y="1137621"/>
            <a:ext cx="5944541" cy="4577297"/>
          </a:xfrm>
          <a:prstGeom prst="rect">
            <a:avLst/>
          </a:prstGeom>
        </p:spPr>
      </p:pic>
      <p:sp>
        <p:nvSpPr>
          <p:cNvPr id="8" name="Content Placeholder 7">
            <a:extLst>
              <a:ext uri="{FF2B5EF4-FFF2-40B4-BE49-F238E27FC236}">
                <a16:creationId xmlns:a16="http://schemas.microsoft.com/office/drawing/2014/main" id="{344A73DC-BA09-2336-C4FB-85BA8DC753DB}"/>
              </a:ext>
            </a:extLst>
          </p:cNvPr>
          <p:cNvSpPr>
            <a:spLocks noGrp="1"/>
          </p:cNvSpPr>
          <p:nvPr>
            <p:ph idx="1"/>
          </p:nvPr>
        </p:nvSpPr>
        <p:spPr>
          <a:xfrm>
            <a:off x="8036041" y="2249487"/>
            <a:ext cx="3281004" cy="3541714"/>
          </a:xfrm>
        </p:spPr>
        <p:txBody>
          <a:bodyPr>
            <a:normAutofit/>
          </a:bodyPr>
          <a:lstStyle/>
          <a:p>
            <a:pPr algn="l">
              <a:buFont typeface="Arial" panose="020B0604020202020204" pitchFamily="34" charset="0"/>
              <a:buChar char="•"/>
            </a:pPr>
            <a:r>
              <a:rPr lang="en-US" sz="1400" b="1" i="0" u="none" strike="noStrike" dirty="0">
                <a:solidFill>
                  <a:srgbClr val="FFFFFF"/>
                </a:solidFill>
                <a:effectLst/>
                <a:latin typeface="Segoe UI" panose="020B0502040204020203" pitchFamily="34" charset="0"/>
              </a:rPr>
              <a:t>Age</a:t>
            </a:r>
            <a:r>
              <a:rPr lang="en-US" sz="1400" b="0" i="0" u="none" strike="noStrike" dirty="0">
                <a:solidFill>
                  <a:srgbClr val="FFFFFF"/>
                </a:solidFill>
                <a:effectLst/>
                <a:latin typeface="Segoe UI" panose="020B0502040204020203" pitchFamily="34" charset="0"/>
              </a:rPr>
              <a:t>: There is a positive correlation with age and claim charges. </a:t>
            </a:r>
          </a:p>
          <a:p>
            <a:pPr algn="l">
              <a:buFont typeface="Arial" panose="020B0604020202020204" pitchFamily="34" charset="0"/>
              <a:buChar char="•"/>
            </a:pPr>
            <a:r>
              <a:rPr lang="en-US" sz="1400" b="1" i="0" u="none" strike="noStrike" dirty="0">
                <a:solidFill>
                  <a:srgbClr val="FFFFFF"/>
                </a:solidFill>
                <a:effectLst/>
                <a:latin typeface="Segoe UI" panose="020B0502040204020203" pitchFamily="34" charset="0"/>
              </a:rPr>
              <a:t>Sex</a:t>
            </a:r>
            <a:r>
              <a:rPr lang="en-US" sz="1400" b="0" i="0" u="none" strike="noStrike" dirty="0">
                <a:solidFill>
                  <a:srgbClr val="FFFFFF"/>
                </a:solidFill>
                <a:effectLst/>
                <a:latin typeface="Segoe UI" panose="020B0502040204020203" pitchFamily="34" charset="0"/>
              </a:rPr>
              <a:t>: There are noticeable differences in claim charges between males and females on this graph as well. </a:t>
            </a:r>
          </a:p>
        </p:txBody>
      </p:sp>
    </p:spTree>
    <p:extLst>
      <p:ext uri="{BB962C8B-B14F-4D97-AF65-F5344CB8AC3E}">
        <p14:creationId xmlns:p14="http://schemas.microsoft.com/office/powerpoint/2010/main" val="4216527779"/>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A4905FB-41F4-6E17-33C3-3B24BF84D912}"/>
              </a:ext>
            </a:extLst>
          </p:cNvPr>
          <p:cNvSpPr>
            <a:spLocks noGrp="1"/>
          </p:cNvSpPr>
          <p:nvPr>
            <p:ph type="title"/>
          </p:nvPr>
        </p:nvSpPr>
        <p:spPr>
          <a:xfrm>
            <a:off x="855266" y="618518"/>
            <a:ext cx="2851417" cy="1478570"/>
          </a:xfrm>
        </p:spPr>
        <p:txBody>
          <a:bodyPr>
            <a:normAutofit/>
          </a:bodyPr>
          <a:lstStyle/>
          <a:p>
            <a:r>
              <a:rPr lang="en-US" sz="1500" dirty="0">
                <a:solidFill>
                  <a:srgbClr val="FFFFFF"/>
                </a:solidFill>
              </a:rPr>
              <a:t>Which states or regions have the highest claim charges and denial rates, and how do they compare across regions?</a:t>
            </a:r>
          </a:p>
        </p:txBody>
      </p:sp>
      <p:sp>
        <p:nvSpPr>
          <p:cNvPr id="9" name="Content Placeholder 8">
            <a:extLst>
              <a:ext uri="{FF2B5EF4-FFF2-40B4-BE49-F238E27FC236}">
                <a16:creationId xmlns:a16="http://schemas.microsoft.com/office/drawing/2014/main" id="{712BF329-B5A6-5C07-F6DF-813543EE7016}"/>
              </a:ext>
            </a:extLst>
          </p:cNvPr>
          <p:cNvSpPr>
            <a:spLocks noGrp="1"/>
          </p:cNvSpPr>
          <p:nvPr>
            <p:ph idx="1"/>
          </p:nvPr>
        </p:nvSpPr>
        <p:spPr>
          <a:xfrm>
            <a:off x="844620" y="2249487"/>
            <a:ext cx="2862444" cy="3957302"/>
          </a:xfrm>
        </p:spPr>
        <p:txBody>
          <a:bodyPr>
            <a:normAutofit/>
          </a:bodyPr>
          <a:lstStyle/>
          <a:p>
            <a:pPr algn="l">
              <a:buFont typeface="Arial" panose="020B0604020202020204" pitchFamily="34" charset="0"/>
              <a:buChar char="•"/>
            </a:pPr>
            <a:r>
              <a:rPr lang="en-US" sz="1100" b="1" i="0" u="none" strike="noStrike" dirty="0">
                <a:solidFill>
                  <a:srgbClr val="FFFFFF"/>
                </a:solidFill>
                <a:effectLst/>
                <a:latin typeface="Segoe UI" panose="020B0502040204020203" pitchFamily="34" charset="0"/>
              </a:rPr>
              <a:t>Top 10 States with Highest Denial Rates: </a:t>
            </a:r>
          </a:p>
          <a:p>
            <a:pPr algn="ctr">
              <a:buFont typeface="+mj-lt"/>
              <a:buAutoNum type="arabicPeriod"/>
            </a:pPr>
            <a:r>
              <a:rPr lang="en-US" sz="1100" b="0" i="0" u="none" strike="noStrike" dirty="0">
                <a:solidFill>
                  <a:srgbClr val="FFFFFF"/>
                </a:solidFill>
                <a:effectLst/>
                <a:latin typeface="Segoe UI" panose="020B0502040204020203" pitchFamily="34" charset="0"/>
              </a:rPr>
              <a:t>Michigan</a:t>
            </a:r>
          </a:p>
          <a:p>
            <a:pPr algn="ctr">
              <a:buFont typeface="+mj-lt"/>
              <a:buAutoNum type="arabicPeriod"/>
            </a:pPr>
            <a:r>
              <a:rPr lang="en-US" sz="1100" dirty="0">
                <a:solidFill>
                  <a:srgbClr val="FFFFFF"/>
                </a:solidFill>
                <a:latin typeface="Segoe UI" panose="020B0502040204020203" pitchFamily="34" charset="0"/>
              </a:rPr>
              <a:t>South Carolina</a:t>
            </a:r>
          </a:p>
          <a:p>
            <a:pPr algn="ctr">
              <a:buFont typeface="+mj-lt"/>
              <a:buAutoNum type="arabicPeriod"/>
            </a:pPr>
            <a:r>
              <a:rPr lang="en-US" sz="1100" b="0" i="0" u="none" strike="noStrike" dirty="0">
                <a:solidFill>
                  <a:srgbClr val="FFFFFF"/>
                </a:solidFill>
                <a:effectLst/>
                <a:latin typeface="Segoe UI" panose="020B0502040204020203" pitchFamily="34" charset="0"/>
              </a:rPr>
              <a:t>Illinois</a:t>
            </a:r>
          </a:p>
          <a:p>
            <a:pPr algn="ctr">
              <a:buFont typeface="+mj-lt"/>
              <a:buAutoNum type="arabicPeriod"/>
            </a:pPr>
            <a:r>
              <a:rPr lang="en-US" sz="1100" dirty="0">
                <a:solidFill>
                  <a:srgbClr val="FFFFFF"/>
                </a:solidFill>
                <a:latin typeface="Segoe UI" panose="020B0502040204020203" pitchFamily="34" charset="0"/>
              </a:rPr>
              <a:t>North Carolina</a:t>
            </a:r>
          </a:p>
          <a:p>
            <a:pPr algn="ctr">
              <a:buFont typeface="+mj-lt"/>
              <a:buAutoNum type="arabicPeriod"/>
            </a:pPr>
            <a:r>
              <a:rPr lang="en-US" sz="1100" b="0" i="0" u="none" strike="noStrike" dirty="0">
                <a:solidFill>
                  <a:srgbClr val="FFFFFF"/>
                </a:solidFill>
                <a:effectLst/>
                <a:latin typeface="Segoe UI" panose="020B0502040204020203" pitchFamily="34" charset="0"/>
              </a:rPr>
              <a:t>Tennessee</a:t>
            </a:r>
          </a:p>
          <a:p>
            <a:pPr algn="ctr">
              <a:buFont typeface="+mj-lt"/>
              <a:buAutoNum type="arabicPeriod"/>
            </a:pPr>
            <a:r>
              <a:rPr lang="en-US" sz="1100" dirty="0">
                <a:solidFill>
                  <a:srgbClr val="FFFFFF"/>
                </a:solidFill>
                <a:latin typeface="Segoe UI" panose="020B0502040204020203" pitchFamily="34" charset="0"/>
              </a:rPr>
              <a:t>Texas</a:t>
            </a:r>
          </a:p>
          <a:p>
            <a:pPr algn="ctr">
              <a:buFont typeface="+mj-lt"/>
              <a:buAutoNum type="arabicPeriod"/>
            </a:pPr>
            <a:r>
              <a:rPr lang="en-US" sz="1100" b="0" i="0" u="none" strike="noStrike" dirty="0">
                <a:solidFill>
                  <a:srgbClr val="FFFFFF"/>
                </a:solidFill>
                <a:effectLst/>
                <a:latin typeface="Segoe UI" panose="020B0502040204020203" pitchFamily="34" charset="0"/>
              </a:rPr>
              <a:t>Virginia</a:t>
            </a:r>
          </a:p>
          <a:p>
            <a:pPr algn="ctr">
              <a:buFont typeface="+mj-lt"/>
              <a:buAutoNum type="arabicPeriod"/>
            </a:pPr>
            <a:r>
              <a:rPr lang="en-US" sz="1100" b="0" i="0" u="none" strike="noStrike" dirty="0">
                <a:solidFill>
                  <a:srgbClr val="FFFFFF"/>
                </a:solidFill>
                <a:effectLst/>
                <a:latin typeface="Segoe UI" panose="020B0502040204020203" pitchFamily="34" charset="0"/>
              </a:rPr>
              <a:t>Mississippi</a:t>
            </a:r>
          </a:p>
          <a:p>
            <a:pPr algn="ctr">
              <a:buFont typeface="+mj-lt"/>
              <a:buAutoNum type="arabicPeriod"/>
            </a:pPr>
            <a:r>
              <a:rPr lang="en-US" sz="1100" dirty="0">
                <a:solidFill>
                  <a:srgbClr val="FFFFFF"/>
                </a:solidFill>
                <a:latin typeface="Segoe UI" panose="020B0502040204020203" pitchFamily="34" charset="0"/>
              </a:rPr>
              <a:t>Ohio</a:t>
            </a:r>
          </a:p>
          <a:p>
            <a:pPr algn="ctr">
              <a:buFont typeface="+mj-lt"/>
              <a:buAutoNum type="arabicPeriod"/>
            </a:pPr>
            <a:r>
              <a:rPr lang="en-US" sz="1100" b="0" i="0" u="none" strike="noStrike" dirty="0">
                <a:solidFill>
                  <a:srgbClr val="FFFFFF"/>
                </a:solidFill>
                <a:effectLst/>
                <a:latin typeface="Segoe UI" panose="020B0502040204020203" pitchFamily="34" charset="0"/>
              </a:rPr>
              <a:t>Florida</a:t>
            </a:r>
          </a:p>
          <a:p>
            <a:endParaRPr lang="en-US" sz="1400" dirty="0">
              <a:solidFill>
                <a:srgbClr val="FFFFFF"/>
              </a:solidFill>
            </a:endParaRPr>
          </a:p>
        </p:txBody>
      </p:sp>
      <p:grpSp>
        <p:nvGrpSpPr>
          <p:cNvPr id="20" name="Group 19">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1"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2"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3"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8"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5" name="Content Placeholder 4" descr="A graph of the states with the highest denominated rate&#10;&#10;AI-generated content may be incorrect.">
            <a:extLst>
              <a:ext uri="{FF2B5EF4-FFF2-40B4-BE49-F238E27FC236}">
                <a16:creationId xmlns:a16="http://schemas.microsoft.com/office/drawing/2014/main" id="{3D83677E-1CFD-AB37-9EDD-DED47F4AE26E}"/>
              </a:ext>
            </a:extLst>
          </p:cNvPr>
          <p:cNvPicPr>
            <a:picLocks noChangeAspect="1"/>
          </p:cNvPicPr>
          <p:nvPr/>
        </p:nvPicPr>
        <p:blipFill>
          <a:blip r:embed="rId3"/>
          <a:stretch>
            <a:fillRect/>
          </a:stretch>
        </p:blipFill>
        <p:spPr>
          <a:xfrm>
            <a:off x="4711778" y="1176768"/>
            <a:ext cx="6844045" cy="4499959"/>
          </a:xfrm>
          <a:prstGeom prst="rect">
            <a:avLst/>
          </a:prstGeom>
        </p:spPr>
      </p:pic>
    </p:spTree>
    <p:extLst>
      <p:ext uri="{BB962C8B-B14F-4D97-AF65-F5344CB8AC3E}">
        <p14:creationId xmlns:p14="http://schemas.microsoft.com/office/powerpoint/2010/main" val="796990621"/>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60" name="Group 59">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5" name="Group 14">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1"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62"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3"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4"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5"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6"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7"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8"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9"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0"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1"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2"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73"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4"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5"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6"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7"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78"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9"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0"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1"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2"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3"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4"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5"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6"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7"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6" name="Group 15">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8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8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9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98"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2458295-6EAB-BBEC-2922-7959D29D7C28}"/>
              </a:ext>
            </a:extLst>
          </p:cNvPr>
          <p:cNvSpPr>
            <a:spLocks noGrp="1"/>
          </p:cNvSpPr>
          <p:nvPr>
            <p:ph type="title"/>
          </p:nvPr>
        </p:nvSpPr>
        <p:spPr>
          <a:xfrm>
            <a:off x="8036041" y="618518"/>
            <a:ext cx="3281003" cy="1478570"/>
          </a:xfrm>
        </p:spPr>
        <p:txBody>
          <a:bodyPr anchor="b">
            <a:normAutofit/>
          </a:bodyPr>
          <a:lstStyle/>
          <a:p>
            <a:r>
              <a:rPr lang="en-US" sz="1800" dirty="0">
                <a:solidFill>
                  <a:srgbClr val="FFFFFF"/>
                </a:solidFill>
              </a:rPr>
              <a:t>Which states or regions have the highest claim charges and denial rates, and how do they compare across regions?</a:t>
            </a:r>
          </a:p>
        </p:txBody>
      </p:sp>
      <p:sp useBgFill="1">
        <p:nvSpPr>
          <p:cNvPr id="99"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blue bars&#10;&#10;AI-generated content may be incorrect.">
            <a:extLst>
              <a:ext uri="{FF2B5EF4-FFF2-40B4-BE49-F238E27FC236}">
                <a16:creationId xmlns:a16="http://schemas.microsoft.com/office/drawing/2014/main" id="{BAD233DE-D187-43CE-8C4B-8379BC335355}"/>
              </a:ext>
            </a:extLst>
          </p:cNvPr>
          <p:cNvPicPr>
            <a:picLocks noChangeAspect="1"/>
          </p:cNvPicPr>
          <p:nvPr/>
        </p:nvPicPr>
        <p:blipFill>
          <a:blip r:embed="rId3"/>
          <a:stretch>
            <a:fillRect/>
          </a:stretch>
        </p:blipFill>
        <p:spPr>
          <a:xfrm>
            <a:off x="1118988" y="1309858"/>
            <a:ext cx="6112382" cy="4232822"/>
          </a:xfrm>
          <a:prstGeom prst="rect">
            <a:avLst/>
          </a:prstGeom>
        </p:spPr>
      </p:pic>
      <p:sp>
        <p:nvSpPr>
          <p:cNvPr id="100" name="Content Placeholder 8">
            <a:extLst>
              <a:ext uri="{FF2B5EF4-FFF2-40B4-BE49-F238E27FC236}">
                <a16:creationId xmlns:a16="http://schemas.microsoft.com/office/drawing/2014/main" id="{2B76E5D7-CC05-E5C5-7531-A901ED2E258B}"/>
              </a:ext>
            </a:extLst>
          </p:cNvPr>
          <p:cNvSpPr>
            <a:spLocks noGrp="1"/>
          </p:cNvSpPr>
          <p:nvPr>
            <p:ph idx="1"/>
          </p:nvPr>
        </p:nvSpPr>
        <p:spPr>
          <a:xfrm>
            <a:off x="8036041" y="2249487"/>
            <a:ext cx="3281004" cy="3541714"/>
          </a:xfrm>
        </p:spPr>
        <p:txBody>
          <a:bodyPr>
            <a:normAutofit fontScale="85000" lnSpcReduction="20000"/>
          </a:bodyPr>
          <a:lstStyle/>
          <a:p>
            <a:pPr algn="l">
              <a:buFont typeface="Arial" panose="020B0604020202020204" pitchFamily="34" charset="0"/>
              <a:buChar char="•"/>
            </a:pPr>
            <a:r>
              <a:rPr lang="en-US" sz="1400" b="1" i="0" u="none" strike="noStrike" dirty="0">
                <a:solidFill>
                  <a:srgbClr val="FFFFFF"/>
                </a:solidFill>
                <a:effectLst/>
                <a:latin typeface="Segoe UI" panose="020B0502040204020203" pitchFamily="34" charset="0"/>
              </a:rPr>
              <a:t>States and Regions with Highest Denial Rates</a:t>
            </a:r>
            <a:r>
              <a:rPr lang="en-US" sz="1400" b="0" i="0" u="none" strike="noStrike" dirty="0">
                <a:solidFill>
                  <a:srgbClr val="FFFFFF"/>
                </a:solidFill>
                <a:effectLst/>
                <a:latin typeface="Segoe UI" panose="020B0502040204020203" pitchFamily="34" charset="0"/>
              </a:rPr>
              <a:t>: Certain states or regions have notably higher denial rates. These states and regions are likely to have stricter claim approval processes. The denial rates can als</a:t>
            </a:r>
            <a:r>
              <a:rPr lang="en-US" sz="1400" dirty="0">
                <a:solidFill>
                  <a:srgbClr val="FFFFFF"/>
                </a:solidFill>
                <a:latin typeface="Segoe UI" panose="020B0502040204020203" pitchFamily="34" charset="0"/>
              </a:rPr>
              <a:t>o be driven by specific health insurance carriers. </a:t>
            </a:r>
            <a:endParaRPr lang="en-US" sz="1400" b="0" i="0" u="none" strike="noStrike" dirty="0">
              <a:solidFill>
                <a:srgbClr val="FFFFFF"/>
              </a:solidFill>
              <a:effectLst/>
              <a:latin typeface="Segoe UI" panose="020B0502040204020203" pitchFamily="34" charset="0"/>
            </a:endParaRPr>
          </a:p>
          <a:p>
            <a:pPr algn="l">
              <a:buFont typeface="Arial" panose="020B0604020202020204" pitchFamily="34" charset="0"/>
              <a:buChar char="•"/>
            </a:pPr>
            <a:r>
              <a:rPr lang="en-US" sz="1400" b="1" i="0" u="none" strike="noStrike" dirty="0">
                <a:solidFill>
                  <a:srgbClr val="FFFFFF"/>
                </a:solidFill>
                <a:effectLst/>
                <a:latin typeface="Segoe UI" panose="020B0502040204020203" pitchFamily="34" charset="0"/>
              </a:rPr>
              <a:t>Comparison Across Regions</a:t>
            </a:r>
            <a:r>
              <a:rPr lang="en-US" sz="1400" b="0" i="0" u="none" strike="noStrike" dirty="0">
                <a:solidFill>
                  <a:srgbClr val="FFFFFF"/>
                </a:solidFill>
                <a:effectLst/>
                <a:latin typeface="Segoe UI" panose="020B0502040204020203" pitchFamily="34" charset="0"/>
              </a:rPr>
              <a:t>: The comparison across regions shows significant variations in denial rates. </a:t>
            </a:r>
          </a:p>
          <a:p>
            <a:r>
              <a:rPr lang="en-US" sz="1800" dirty="0">
                <a:solidFill>
                  <a:srgbClr val="FFFFFF"/>
                </a:solidFill>
              </a:rPr>
              <a:t>Outlier: The northwest states tend to have a lower denial rate than any other region. </a:t>
            </a:r>
          </a:p>
          <a:p>
            <a:r>
              <a:rPr lang="en-US" sz="1800" dirty="0">
                <a:solidFill>
                  <a:srgbClr val="FFFFFF"/>
                </a:solidFill>
              </a:rPr>
              <a:t>Northwest States includes WA, OR, ID, MT, WY, MN, ND, SD and NE.</a:t>
            </a:r>
          </a:p>
        </p:txBody>
      </p:sp>
    </p:spTree>
    <p:extLst>
      <p:ext uri="{BB962C8B-B14F-4D97-AF65-F5344CB8AC3E}">
        <p14:creationId xmlns:p14="http://schemas.microsoft.com/office/powerpoint/2010/main" val="2247553357"/>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4839C-DF7A-7D7D-45E8-BF3DBA0BCF47}"/>
              </a:ext>
            </a:extLst>
          </p:cNvPr>
          <p:cNvSpPr>
            <a:spLocks noGrp="1"/>
          </p:cNvSpPr>
          <p:nvPr>
            <p:ph type="title"/>
          </p:nvPr>
        </p:nvSpPr>
        <p:spPr/>
        <p:txBody>
          <a:bodyPr>
            <a:normAutofit fontScale="90000"/>
          </a:bodyPr>
          <a:lstStyle/>
          <a:p>
            <a:r>
              <a:rPr lang="en-US" sz="3600" dirty="0">
                <a:solidFill>
                  <a:srgbClr val="FFFFFF"/>
                </a:solidFill>
              </a:rPr>
              <a:t>Which states or regions have the highest claim charges and denial rates, and how do they compare across regions?</a:t>
            </a:r>
            <a:endParaRPr lang="en-US" dirty="0"/>
          </a:p>
        </p:txBody>
      </p:sp>
      <p:pic>
        <p:nvPicPr>
          <p:cNvPr id="5" name="Content Placeholder 4" descr="A graph of blue rectangular bars&#10;&#10;AI-generated content may be incorrect.">
            <a:extLst>
              <a:ext uri="{FF2B5EF4-FFF2-40B4-BE49-F238E27FC236}">
                <a16:creationId xmlns:a16="http://schemas.microsoft.com/office/drawing/2014/main" id="{1BF73AB9-F662-815F-4C09-E532BB490A43}"/>
              </a:ext>
            </a:extLst>
          </p:cNvPr>
          <p:cNvPicPr>
            <a:picLocks noGrp="1" noChangeAspect="1"/>
          </p:cNvPicPr>
          <p:nvPr>
            <p:ph idx="1"/>
          </p:nvPr>
        </p:nvPicPr>
        <p:blipFill>
          <a:blip r:embed="rId2"/>
          <a:stretch>
            <a:fillRect/>
          </a:stretch>
        </p:blipFill>
        <p:spPr>
          <a:xfrm>
            <a:off x="2932139" y="2013759"/>
            <a:ext cx="6327722" cy="4305761"/>
          </a:xfrm>
        </p:spPr>
      </p:pic>
      <p:sp>
        <p:nvSpPr>
          <p:cNvPr id="8" name="Content Placeholder 8">
            <a:extLst>
              <a:ext uri="{FF2B5EF4-FFF2-40B4-BE49-F238E27FC236}">
                <a16:creationId xmlns:a16="http://schemas.microsoft.com/office/drawing/2014/main" id="{63A84C0C-63E3-79BD-E3E9-92D952D7B477}"/>
              </a:ext>
            </a:extLst>
          </p:cNvPr>
          <p:cNvSpPr txBox="1">
            <a:spLocks/>
          </p:cNvSpPr>
          <p:nvPr/>
        </p:nvSpPr>
        <p:spPr>
          <a:xfrm>
            <a:off x="9259861" y="2013759"/>
            <a:ext cx="2932139" cy="354376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gn="l">
              <a:buFont typeface="Arial" panose="020B0604020202020204" pitchFamily="34" charset="0"/>
              <a:buChar char="•"/>
            </a:pPr>
            <a:r>
              <a:rPr lang="en-US" sz="1100" b="1" i="0" u="none" strike="noStrike" dirty="0">
                <a:solidFill>
                  <a:srgbClr val="FFFFFF"/>
                </a:solidFill>
                <a:effectLst/>
                <a:latin typeface="Segoe UI" panose="020B0502040204020203" pitchFamily="34" charset="0"/>
              </a:rPr>
              <a:t>Regions with Highest Claim Charges</a:t>
            </a:r>
            <a:r>
              <a:rPr lang="en-US" sz="1100" b="0" i="0" u="none" strike="noStrike" dirty="0">
                <a:solidFill>
                  <a:srgbClr val="FFFFFF"/>
                </a:solidFill>
                <a:effectLst/>
                <a:latin typeface="Segoe UI" panose="020B0502040204020203" pitchFamily="34" charset="0"/>
              </a:rPr>
              <a:t>: Certain regions have notably higher claim charges. These states are likely to have higher healthcare costs or more healthcare needs.</a:t>
            </a:r>
          </a:p>
          <a:p>
            <a:pPr algn="l">
              <a:buFont typeface="Arial" panose="020B0604020202020204" pitchFamily="34" charset="0"/>
              <a:buChar char="•"/>
            </a:pPr>
            <a:r>
              <a:rPr lang="en-US" sz="1100" b="0" i="0" u="none" strike="noStrike" dirty="0">
                <a:solidFill>
                  <a:srgbClr val="FFFFFF"/>
                </a:solidFill>
                <a:effectLst/>
                <a:latin typeface="Segoe UI" panose="020B0502040204020203" pitchFamily="34" charset="0"/>
              </a:rPr>
              <a:t> </a:t>
            </a:r>
            <a:r>
              <a:rPr lang="en-US" sz="1100" b="1" i="0" u="none" strike="noStrike" dirty="0">
                <a:solidFill>
                  <a:srgbClr val="FFFFFF"/>
                </a:solidFill>
                <a:effectLst/>
                <a:latin typeface="Segoe UI" panose="020B0502040204020203" pitchFamily="34" charset="0"/>
              </a:rPr>
              <a:t>Comparison Across Regions</a:t>
            </a:r>
            <a:r>
              <a:rPr lang="en-US" sz="1100" b="0" i="0" u="none" strike="noStrike" dirty="0">
                <a:solidFill>
                  <a:srgbClr val="FFFFFF"/>
                </a:solidFill>
                <a:effectLst/>
                <a:latin typeface="Segoe UI" panose="020B0502040204020203" pitchFamily="34" charset="0"/>
              </a:rPr>
              <a:t>: The southeast region </a:t>
            </a:r>
            <a:r>
              <a:rPr lang="en-US" sz="1100" dirty="0">
                <a:solidFill>
                  <a:srgbClr val="FFFFFF"/>
                </a:solidFill>
                <a:latin typeface="Segoe UI" panose="020B0502040204020203" pitchFamily="34" charset="0"/>
              </a:rPr>
              <a:t>has the highest claim charges compared to the rest of the regions, and this is likely due to higher healthcare cost, availability of services, healthcare trends and needs. </a:t>
            </a:r>
          </a:p>
          <a:p>
            <a:pPr algn="l">
              <a:buFont typeface="Arial" panose="020B0604020202020204" pitchFamily="34" charset="0"/>
              <a:buChar char="•"/>
            </a:pPr>
            <a:r>
              <a:rPr lang="en-US" sz="1100" b="0" i="0" u="none" strike="noStrike" dirty="0">
                <a:solidFill>
                  <a:srgbClr val="FFFFFF"/>
                </a:solidFill>
                <a:effectLst/>
                <a:latin typeface="Segoe UI" panose="020B0502040204020203" pitchFamily="34" charset="0"/>
              </a:rPr>
              <a:t>Southeast regions includes DE, MD, WV, VA, KY, NC, SC, TN, GA, FL, AL, MS, AR and LA.</a:t>
            </a:r>
          </a:p>
        </p:txBody>
      </p:sp>
    </p:spTree>
    <p:extLst>
      <p:ext uri="{BB962C8B-B14F-4D97-AF65-F5344CB8AC3E}">
        <p14:creationId xmlns:p14="http://schemas.microsoft.com/office/powerpoint/2010/main" val="3380434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2994E-3C8E-C0E9-765F-51766E66FDC2}"/>
              </a:ext>
            </a:extLst>
          </p:cNvPr>
          <p:cNvSpPr>
            <a:spLocks noGrp="1"/>
          </p:cNvSpPr>
          <p:nvPr>
            <p:ph type="title"/>
          </p:nvPr>
        </p:nvSpPr>
        <p:spPr/>
        <p:txBody>
          <a:bodyPr>
            <a:normAutofit fontScale="90000"/>
          </a:bodyPr>
          <a:lstStyle/>
          <a:p>
            <a:r>
              <a:rPr lang="en-US" sz="3600" dirty="0">
                <a:solidFill>
                  <a:srgbClr val="FFFFFF"/>
                </a:solidFill>
              </a:rPr>
              <a:t>Which states or regions have the highest claim charges and denial rates, and how do they compare across regions?</a:t>
            </a:r>
            <a:endParaRPr lang="en-US" dirty="0"/>
          </a:p>
        </p:txBody>
      </p:sp>
      <p:pic>
        <p:nvPicPr>
          <p:cNvPr id="5" name="Content Placeholder 4" descr="A graph showing a number of charges&#10;&#10;AI-generated content may be incorrect.">
            <a:extLst>
              <a:ext uri="{FF2B5EF4-FFF2-40B4-BE49-F238E27FC236}">
                <a16:creationId xmlns:a16="http://schemas.microsoft.com/office/drawing/2014/main" id="{E0903A27-21E4-8902-19C7-0AFF7438BCA3}"/>
              </a:ext>
            </a:extLst>
          </p:cNvPr>
          <p:cNvPicPr>
            <a:picLocks noGrp="1" noChangeAspect="1"/>
          </p:cNvPicPr>
          <p:nvPr>
            <p:ph idx="1"/>
          </p:nvPr>
        </p:nvPicPr>
        <p:blipFill>
          <a:blip r:embed="rId2"/>
          <a:stretch>
            <a:fillRect/>
          </a:stretch>
        </p:blipFill>
        <p:spPr>
          <a:xfrm>
            <a:off x="3776437" y="2249488"/>
            <a:ext cx="4635952" cy="3541712"/>
          </a:xfrm>
        </p:spPr>
      </p:pic>
      <p:sp>
        <p:nvSpPr>
          <p:cNvPr id="6" name="Content Placeholder 8">
            <a:extLst>
              <a:ext uri="{FF2B5EF4-FFF2-40B4-BE49-F238E27FC236}">
                <a16:creationId xmlns:a16="http://schemas.microsoft.com/office/drawing/2014/main" id="{30C45C48-E0E7-D6EA-AFDF-04D7475B85BD}"/>
              </a:ext>
            </a:extLst>
          </p:cNvPr>
          <p:cNvSpPr txBox="1">
            <a:spLocks/>
          </p:cNvSpPr>
          <p:nvPr/>
        </p:nvSpPr>
        <p:spPr>
          <a:xfrm>
            <a:off x="8873781" y="2176319"/>
            <a:ext cx="2932139" cy="354376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gn="l">
              <a:buFont typeface="Arial" panose="020B0604020202020204" pitchFamily="34" charset="0"/>
              <a:buChar char="•"/>
            </a:pPr>
            <a:r>
              <a:rPr lang="en-US" sz="1400" b="1" i="0" u="none" strike="noStrike" dirty="0">
                <a:solidFill>
                  <a:srgbClr val="FFFFFF"/>
                </a:solidFill>
                <a:effectLst/>
                <a:latin typeface="Segoe UI" panose="020B0502040204020203" pitchFamily="34" charset="0"/>
              </a:rPr>
              <a:t>Smoking Status</a:t>
            </a:r>
            <a:r>
              <a:rPr lang="en-US" sz="1400" b="0" i="0" u="none" strike="noStrike" dirty="0">
                <a:solidFill>
                  <a:srgbClr val="FFFFFF"/>
                </a:solidFill>
                <a:effectLst/>
                <a:latin typeface="Segoe UI" panose="020B0502040204020203" pitchFamily="34" charset="0"/>
              </a:rPr>
              <a:t>: Smoking significantly increases average claim charges. Smokers typically incur higher claim charges compared to non-smokers due to the numerous health issues associated with smoking.</a:t>
            </a:r>
          </a:p>
        </p:txBody>
      </p:sp>
    </p:spTree>
    <p:extLst>
      <p:ext uri="{BB962C8B-B14F-4D97-AF65-F5344CB8AC3E}">
        <p14:creationId xmlns:p14="http://schemas.microsoft.com/office/powerpoint/2010/main" val="334045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FC022A7-F3C4-C5F3-2BF8-F604DF093A06}"/>
            </a:ext>
          </a:extLst>
        </p:cNvPr>
        <p:cNvGrpSpPr/>
        <p:nvPr/>
      </p:nvGrpSpPr>
      <p:grpSpPr>
        <a:xfrm>
          <a:off x="0" y="0"/>
          <a:ext cx="0" cy="0"/>
          <a:chOff x="0" y="0"/>
          <a:chExt cx="0" cy="0"/>
        </a:xfrm>
      </p:grpSpPr>
      <p:sp>
        <p:nvSpPr>
          <p:cNvPr id="14" name="Rectangle 13">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7" name="Group 16">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9"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41"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6"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3"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4"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5"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8" name="Group 17">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9"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57"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B36BC52-A30A-313D-1F91-98322FAE9EB1}"/>
              </a:ext>
            </a:extLst>
          </p:cNvPr>
          <p:cNvSpPr>
            <a:spLocks noGrp="1"/>
          </p:cNvSpPr>
          <p:nvPr>
            <p:ph type="title"/>
          </p:nvPr>
        </p:nvSpPr>
        <p:spPr>
          <a:xfrm>
            <a:off x="8036041" y="618518"/>
            <a:ext cx="3281003" cy="1478570"/>
          </a:xfrm>
        </p:spPr>
        <p:txBody>
          <a:bodyPr anchor="b">
            <a:normAutofit/>
          </a:bodyPr>
          <a:lstStyle/>
          <a:p>
            <a:r>
              <a:rPr lang="en-US" sz="1800" dirty="0">
                <a:solidFill>
                  <a:srgbClr val="FFFFFF"/>
                </a:solidFill>
              </a:rPr>
              <a:t>Which states or regions have the highest claim charges and denial rates, and how do they compare across regions?</a:t>
            </a:r>
          </a:p>
        </p:txBody>
      </p:sp>
      <p:sp useBgFill="1">
        <p:nvSpPr>
          <p:cNvPr id="59"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graph showing a number of different colored bars&#10;&#10;AI-generated content may be incorrect.">
            <a:extLst>
              <a:ext uri="{FF2B5EF4-FFF2-40B4-BE49-F238E27FC236}">
                <a16:creationId xmlns:a16="http://schemas.microsoft.com/office/drawing/2014/main" id="{47528AAD-4663-7A14-71C0-257B1D3A3E88}"/>
              </a:ext>
            </a:extLst>
          </p:cNvPr>
          <p:cNvPicPr>
            <a:picLocks noChangeAspect="1"/>
          </p:cNvPicPr>
          <p:nvPr/>
        </p:nvPicPr>
        <p:blipFill>
          <a:blip r:embed="rId3"/>
          <a:stretch>
            <a:fillRect/>
          </a:stretch>
        </p:blipFill>
        <p:spPr>
          <a:xfrm>
            <a:off x="1183481" y="1137621"/>
            <a:ext cx="5983395" cy="4577297"/>
          </a:xfrm>
          <a:prstGeom prst="rect">
            <a:avLst/>
          </a:prstGeom>
        </p:spPr>
      </p:pic>
      <p:sp>
        <p:nvSpPr>
          <p:cNvPr id="11" name="Content Placeholder 10">
            <a:extLst>
              <a:ext uri="{FF2B5EF4-FFF2-40B4-BE49-F238E27FC236}">
                <a16:creationId xmlns:a16="http://schemas.microsoft.com/office/drawing/2014/main" id="{AEE98C2F-298A-1C13-CBAB-650D41A41183}"/>
              </a:ext>
            </a:extLst>
          </p:cNvPr>
          <p:cNvSpPr>
            <a:spLocks noGrp="1"/>
          </p:cNvSpPr>
          <p:nvPr>
            <p:ph idx="1"/>
          </p:nvPr>
        </p:nvSpPr>
        <p:spPr>
          <a:xfrm>
            <a:off x="8036040" y="2249487"/>
            <a:ext cx="4008321" cy="3541714"/>
          </a:xfrm>
        </p:spPr>
        <p:txBody>
          <a:bodyPr>
            <a:normAutofit/>
          </a:bodyPr>
          <a:lstStyle/>
          <a:p>
            <a:r>
              <a:rPr lang="en-US" sz="1400" b="1" dirty="0">
                <a:solidFill>
                  <a:srgbClr val="FFFFFF"/>
                </a:solidFill>
                <a:latin typeface="Segoe UI" panose="020B0502040204020203" pitchFamily="34" charset="0"/>
                <a:cs typeface="Segoe UI" panose="020B0502040204020203" pitchFamily="34" charset="0"/>
              </a:rPr>
              <a:t>Average Claim Charges by BMI Category:</a:t>
            </a:r>
          </a:p>
          <a:p>
            <a:r>
              <a:rPr lang="en-US" sz="1400" dirty="0">
                <a:solidFill>
                  <a:srgbClr val="FFFFFF"/>
                </a:solidFill>
                <a:latin typeface="Segoe UI" panose="020B0502040204020203" pitchFamily="34" charset="0"/>
                <a:cs typeface="Segoe UI" panose="020B0502040204020203" pitchFamily="34" charset="0"/>
              </a:rPr>
              <a:t>Obese: $15,492</a:t>
            </a:r>
          </a:p>
          <a:p>
            <a:r>
              <a:rPr lang="en-US" sz="1400" dirty="0">
                <a:solidFill>
                  <a:srgbClr val="FFFFFF"/>
                </a:solidFill>
                <a:latin typeface="Segoe UI" panose="020B0502040204020203" pitchFamily="34" charset="0"/>
                <a:cs typeface="Segoe UI" panose="020B0502040204020203" pitchFamily="34" charset="0"/>
              </a:rPr>
              <a:t>Overweight: $11,007</a:t>
            </a:r>
          </a:p>
          <a:p>
            <a:r>
              <a:rPr lang="en-US" sz="1400" dirty="0">
                <a:solidFill>
                  <a:srgbClr val="FFFFFF"/>
                </a:solidFill>
                <a:latin typeface="Segoe UI" panose="020B0502040204020203" pitchFamily="34" charset="0"/>
                <a:cs typeface="Segoe UI" panose="020B0502040204020203" pitchFamily="34" charset="0"/>
              </a:rPr>
              <a:t>Normal: $10,405</a:t>
            </a:r>
          </a:p>
          <a:p>
            <a:r>
              <a:rPr lang="en-US" sz="1400" dirty="0">
                <a:solidFill>
                  <a:srgbClr val="FFFFFF"/>
                </a:solidFill>
                <a:latin typeface="Segoe UI" panose="020B0502040204020203" pitchFamily="34" charset="0"/>
                <a:cs typeface="Segoe UI" panose="020B0502040204020203" pitchFamily="34" charset="0"/>
              </a:rPr>
              <a:t>Underweight: $8,658</a:t>
            </a:r>
          </a:p>
        </p:txBody>
      </p:sp>
    </p:spTree>
    <p:extLst>
      <p:ext uri="{BB962C8B-B14F-4D97-AF65-F5344CB8AC3E}">
        <p14:creationId xmlns:p14="http://schemas.microsoft.com/office/powerpoint/2010/main" val="2471772931"/>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6A0C0-57DA-A754-4203-FD6FB87FD1B5}"/>
              </a:ext>
            </a:extLst>
          </p:cNvPr>
          <p:cNvSpPr>
            <a:spLocks noGrp="1"/>
          </p:cNvSpPr>
          <p:nvPr>
            <p:ph type="title"/>
          </p:nvPr>
        </p:nvSpPr>
        <p:spPr>
          <a:xfrm>
            <a:off x="6569957" y="618518"/>
            <a:ext cx="4747088" cy="1478570"/>
          </a:xfrm>
        </p:spPr>
        <p:txBody>
          <a:bodyPr>
            <a:normAutofit/>
          </a:bodyPr>
          <a:lstStyle/>
          <a:p>
            <a:r>
              <a:rPr lang="en-US" sz="2000"/>
              <a:t>Which states or regions have the highest claim charges and denial rates, and what demographic factors contributes to this?</a:t>
            </a:r>
          </a:p>
        </p:txBody>
      </p:sp>
      <p:sp>
        <p:nvSpPr>
          <p:cNvPr id="119" name="Round Diagonal Corner Rectangle 9">
            <a:extLst>
              <a:ext uri="{FF2B5EF4-FFF2-40B4-BE49-F238E27FC236}">
                <a16:creationId xmlns:a16="http://schemas.microsoft.com/office/drawing/2014/main" id="{A3D1FEF8-5149-4AC1-8D77-B256637FB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graph showing a number of different colored squares&#10;&#10;AI-generated content may be incorrect.">
            <a:extLst>
              <a:ext uri="{FF2B5EF4-FFF2-40B4-BE49-F238E27FC236}">
                <a16:creationId xmlns:a16="http://schemas.microsoft.com/office/drawing/2014/main" id="{799C56EA-B9DF-568B-76F6-EC635B251F94}"/>
              </a:ext>
            </a:extLst>
          </p:cNvPr>
          <p:cNvPicPr>
            <a:picLocks noChangeAspect="1"/>
          </p:cNvPicPr>
          <p:nvPr/>
        </p:nvPicPr>
        <p:blipFill>
          <a:blip r:embed="rId3"/>
          <a:stretch>
            <a:fillRect/>
          </a:stretch>
        </p:blipFill>
        <p:spPr>
          <a:xfrm>
            <a:off x="1194536" y="905933"/>
            <a:ext cx="4495202" cy="2393696"/>
          </a:xfrm>
          <a:prstGeom prst="rect">
            <a:avLst/>
          </a:prstGeom>
        </p:spPr>
      </p:pic>
      <p:pic>
        <p:nvPicPr>
          <p:cNvPr id="5" name="Content Placeholder 4" descr="A graph of a person and person&#10;&#10;AI-generated content may be incorrect.">
            <a:extLst>
              <a:ext uri="{FF2B5EF4-FFF2-40B4-BE49-F238E27FC236}">
                <a16:creationId xmlns:a16="http://schemas.microsoft.com/office/drawing/2014/main" id="{B49B67B0-BA18-3205-8364-BBDB6F25AE17}"/>
              </a:ext>
            </a:extLst>
          </p:cNvPr>
          <p:cNvPicPr>
            <a:picLocks noChangeAspect="1"/>
          </p:cNvPicPr>
          <p:nvPr/>
        </p:nvPicPr>
        <p:blipFill>
          <a:blip r:embed="rId4"/>
          <a:stretch>
            <a:fillRect/>
          </a:stretch>
        </p:blipFill>
        <p:spPr>
          <a:xfrm>
            <a:off x="1194536" y="3397505"/>
            <a:ext cx="4495203" cy="2393696"/>
          </a:xfrm>
          <a:prstGeom prst="rect">
            <a:avLst/>
          </a:prstGeom>
        </p:spPr>
      </p:pic>
      <p:sp>
        <p:nvSpPr>
          <p:cNvPr id="47" name="Content Placeholder 46">
            <a:extLst>
              <a:ext uri="{FF2B5EF4-FFF2-40B4-BE49-F238E27FC236}">
                <a16:creationId xmlns:a16="http://schemas.microsoft.com/office/drawing/2014/main" id="{8F4ECF8E-F0DD-2D99-06EA-B329022A8F3A}"/>
              </a:ext>
            </a:extLst>
          </p:cNvPr>
          <p:cNvSpPr>
            <a:spLocks noGrp="1"/>
          </p:cNvSpPr>
          <p:nvPr>
            <p:ph idx="1"/>
          </p:nvPr>
        </p:nvSpPr>
        <p:spPr>
          <a:xfrm>
            <a:off x="6569957" y="2249487"/>
            <a:ext cx="4747087" cy="3541714"/>
          </a:xfrm>
        </p:spPr>
        <p:txBody>
          <a:bodyPr>
            <a:normAutofit/>
          </a:bodyPr>
          <a:lstStyle/>
          <a:p>
            <a:r>
              <a:rPr lang="en-US" dirty="0"/>
              <a:t>Northeast ranked as the top region with the highest claim charges with obese and smokers being the highest. </a:t>
            </a:r>
          </a:p>
          <a:p>
            <a:pPr lvl="1"/>
            <a:endParaRPr lang="en-US" dirty="0"/>
          </a:p>
        </p:txBody>
      </p:sp>
    </p:spTree>
    <p:extLst>
      <p:ext uri="{BB962C8B-B14F-4D97-AF65-F5344CB8AC3E}">
        <p14:creationId xmlns:p14="http://schemas.microsoft.com/office/powerpoint/2010/main" val="2400464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2C113195-43EA-4B6A-B281-C0458D9263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5" name="Rectangle 14">
              <a:extLst>
                <a:ext uri="{FF2B5EF4-FFF2-40B4-BE49-F238E27FC236}">
                  <a16:creationId xmlns:a16="http://schemas.microsoft.com/office/drawing/2014/main" id="{27DEAF6E-67FE-4877-B38B-0F2BF7857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F60C980E-E723-46CF-9296-C7BBA4DB83C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grpSp>
        <p:nvGrpSpPr>
          <p:cNvPr id="18" name="Group 17">
            <a:extLst>
              <a:ext uri="{FF2B5EF4-FFF2-40B4-BE49-F238E27FC236}">
                <a16:creationId xmlns:a16="http://schemas.microsoft.com/office/drawing/2014/main" id="{98D36904-1712-4C81-B063-66E1D4777F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9" name="Rectangle 5">
              <a:extLst>
                <a:ext uri="{FF2B5EF4-FFF2-40B4-BE49-F238E27FC236}">
                  <a16:creationId xmlns:a16="http://schemas.microsoft.com/office/drawing/2014/main" id="{BEA28722-E2AF-4D8D-9E59-65B94630A3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0" name="Freeform 6">
              <a:extLst>
                <a:ext uri="{FF2B5EF4-FFF2-40B4-BE49-F238E27FC236}">
                  <a16:creationId xmlns:a16="http://schemas.microsoft.com/office/drawing/2014/main" id="{A279E077-7DAF-4B93-BE2C-98F6B13A11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7">
              <a:extLst>
                <a:ext uri="{FF2B5EF4-FFF2-40B4-BE49-F238E27FC236}">
                  <a16:creationId xmlns:a16="http://schemas.microsoft.com/office/drawing/2014/main" id="{E78603D6-020D-4269-95E5-2E17499DA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Rectangle 8">
              <a:extLst>
                <a:ext uri="{FF2B5EF4-FFF2-40B4-BE49-F238E27FC236}">
                  <a16:creationId xmlns:a16="http://schemas.microsoft.com/office/drawing/2014/main" id="{CE9500AA-AB8C-4023-967A-11555F0F48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3" name="Freeform 9">
              <a:extLst>
                <a:ext uri="{FF2B5EF4-FFF2-40B4-BE49-F238E27FC236}">
                  <a16:creationId xmlns:a16="http://schemas.microsoft.com/office/drawing/2014/main" id="{1B716630-BD94-436E-9E9C-5D534092DF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0">
              <a:extLst>
                <a:ext uri="{FF2B5EF4-FFF2-40B4-BE49-F238E27FC236}">
                  <a16:creationId xmlns:a16="http://schemas.microsoft.com/office/drawing/2014/main" id="{4CE6FCD2-8177-4A45-88ED-A2B986102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1">
              <a:extLst>
                <a:ext uri="{FF2B5EF4-FFF2-40B4-BE49-F238E27FC236}">
                  <a16:creationId xmlns:a16="http://schemas.microsoft.com/office/drawing/2014/main" id="{E32BEED2-100A-48B2-B552-07B54EEC4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2">
              <a:extLst>
                <a:ext uri="{FF2B5EF4-FFF2-40B4-BE49-F238E27FC236}">
                  <a16:creationId xmlns:a16="http://schemas.microsoft.com/office/drawing/2014/main" id="{839DB29D-A8C6-484A-A747-14733D5B3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3">
              <a:extLst>
                <a:ext uri="{FF2B5EF4-FFF2-40B4-BE49-F238E27FC236}">
                  <a16:creationId xmlns:a16="http://schemas.microsoft.com/office/drawing/2014/main" id="{B1A468B2-ABD1-447D-89DC-7A9CFBBCB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4">
              <a:extLst>
                <a:ext uri="{FF2B5EF4-FFF2-40B4-BE49-F238E27FC236}">
                  <a16:creationId xmlns:a16="http://schemas.microsoft.com/office/drawing/2014/main" id="{219C1A45-C8B0-48AE-B5A9-A1B40B43B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5">
              <a:extLst>
                <a:ext uri="{FF2B5EF4-FFF2-40B4-BE49-F238E27FC236}">
                  <a16:creationId xmlns:a16="http://schemas.microsoft.com/office/drawing/2014/main" id="{F2910D68-E982-47F7-A53C-ABA0CB34F7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16">
              <a:extLst>
                <a:ext uri="{FF2B5EF4-FFF2-40B4-BE49-F238E27FC236}">
                  <a16:creationId xmlns:a16="http://schemas.microsoft.com/office/drawing/2014/main" id="{C4B84BAD-BCB3-4BF2-8A3C-3391BF4AB6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7">
              <a:extLst>
                <a:ext uri="{FF2B5EF4-FFF2-40B4-BE49-F238E27FC236}">
                  <a16:creationId xmlns:a16="http://schemas.microsoft.com/office/drawing/2014/main" id="{522D8CE7-E27B-4BAE-962D-AAC0D66E4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8">
              <a:extLst>
                <a:ext uri="{FF2B5EF4-FFF2-40B4-BE49-F238E27FC236}">
                  <a16:creationId xmlns:a16="http://schemas.microsoft.com/office/drawing/2014/main" id="{1042B4B5-2D6F-405A-A112-D5F96027E9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9">
              <a:extLst>
                <a:ext uri="{FF2B5EF4-FFF2-40B4-BE49-F238E27FC236}">
                  <a16:creationId xmlns:a16="http://schemas.microsoft.com/office/drawing/2014/main" id="{199F606E-DC72-4CAF-AFF2-58FA0121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0">
              <a:extLst>
                <a:ext uri="{FF2B5EF4-FFF2-40B4-BE49-F238E27FC236}">
                  <a16:creationId xmlns:a16="http://schemas.microsoft.com/office/drawing/2014/main" id="{C949CB30-1690-4B14-954A-4FA9637CE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1">
              <a:extLst>
                <a:ext uri="{FF2B5EF4-FFF2-40B4-BE49-F238E27FC236}">
                  <a16:creationId xmlns:a16="http://schemas.microsoft.com/office/drawing/2014/main" id="{84EE3B4E-AE37-4F27-B6AC-FF20B9BE3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2">
              <a:extLst>
                <a:ext uri="{FF2B5EF4-FFF2-40B4-BE49-F238E27FC236}">
                  <a16:creationId xmlns:a16="http://schemas.microsoft.com/office/drawing/2014/main" id="{798942D8-2074-4A7F-AD65-7564D8C3B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3">
              <a:extLst>
                <a:ext uri="{FF2B5EF4-FFF2-40B4-BE49-F238E27FC236}">
                  <a16:creationId xmlns:a16="http://schemas.microsoft.com/office/drawing/2014/main" id="{D4324684-C1DE-4AF8-B17D-917AD23FE6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4">
              <a:extLst>
                <a:ext uri="{FF2B5EF4-FFF2-40B4-BE49-F238E27FC236}">
                  <a16:creationId xmlns:a16="http://schemas.microsoft.com/office/drawing/2014/main" id="{A4C18B6C-86CE-40F9-919C-9490AD3E3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5">
              <a:extLst>
                <a:ext uri="{FF2B5EF4-FFF2-40B4-BE49-F238E27FC236}">
                  <a16:creationId xmlns:a16="http://schemas.microsoft.com/office/drawing/2014/main" id="{72DB2464-DEE2-4EB2-9FB2-46768EE68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6">
              <a:extLst>
                <a:ext uri="{FF2B5EF4-FFF2-40B4-BE49-F238E27FC236}">
                  <a16:creationId xmlns:a16="http://schemas.microsoft.com/office/drawing/2014/main" id="{56E24DAD-4831-4565-ACE0-E7FDBC6542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7">
              <a:extLst>
                <a:ext uri="{FF2B5EF4-FFF2-40B4-BE49-F238E27FC236}">
                  <a16:creationId xmlns:a16="http://schemas.microsoft.com/office/drawing/2014/main" id="{ADB70D91-E74C-433F-9BCD-587B93561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8">
              <a:extLst>
                <a:ext uri="{FF2B5EF4-FFF2-40B4-BE49-F238E27FC236}">
                  <a16:creationId xmlns:a16="http://schemas.microsoft.com/office/drawing/2014/main" id="{E982042F-EEF5-49A7-87B3-43F929699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9">
              <a:extLst>
                <a:ext uri="{FF2B5EF4-FFF2-40B4-BE49-F238E27FC236}">
                  <a16:creationId xmlns:a16="http://schemas.microsoft.com/office/drawing/2014/main" id="{54806968-8087-4915-B489-2BE793DD2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0">
              <a:extLst>
                <a:ext uri="{FF2B5EF4-FFF2-40B4-BE49-F238E27FC236}">
                  <a16:creationId xmlns:a16="http://schemas.microsoft.com/office/drawing/2014/main" id="{A937487D-58AA-4E9D-966F-85938FA8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1">
              <a:extLst>
                <a:ext uri="{FF2B5EF4-FFF2-40B4-BE49-F238E27FC236}">
                  <a16:creationId xmlns:a16="http://schemas.microsoft.com/office/drawing/2014/main" id="{FDA6755A-0790-476D-86D7-F95215FAD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2">
              <a:extLst>
                <a:ext uri="{FF2B5EF4-FFF2-40B4-BE49-F238E27FC236}">
                  <a16:creationId xmlns:a16="http://schemas.microsoft.com/office/drawing/2014/main" id="{A951E2B3-F005-4EDC-B890-F93D63F120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Rectangle 33">
              <a:extLst>
                <a:ext uri="{FF2B5EF4-FFF2-40B4-BE49-F238E27FC236}">
                  <a16:creationId xmlns:a16="http://schemas.microsoft.com/office/drawing/2014/main" id="{466F4EF3-7ED2-4EC7-8F76-4AD87CD1E5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8" name="Freeform 34">
              <a:extLst>
                <a:ext uri="{FF2B5EF4-FFF2-40B4-BE49-F238E27FC236}">
                  <a16:creationId xmlns:a16="http://schemas.microsoft.com/office/drawing/2014/main" id="{521BF1A3-D416-49F9-A1D2-4C7B3218B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5">
              <a:extLst>
                <a:ext uri="{FF2B5EF4-FFF2-40B4-BE49-F238E27FC236}">
                  <a16:creationId xmlns:a16="http://schemas.microsoft.com/office/drawing/2014/main" id="{F6C16CF8-3F09-4C17-94A6-42BCABB669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36">
              <a:extLst>
                <a:ext uri="{FF2B5EF4-FFF2-40B4-BE49-F238E27FC236}">
                  <a16:creationId xmlns:a16="http://schemas.microsoft.com/office/drawing/2014/main" id="{B667C1A8-CDB1-4FD0-A3F6-0E035C7CA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37">
              <a:extLst>
                <a:ext uri="{FF2B5EF4-FFF2-40B4-BE49-F238E27FC236}">
                  <a16:creationId xmlns:a16="http://schemas.microsoft.com/office/drawing/2014/main" id="{0B2B73AB-248E-49DB-8ED2-3FCB0A0D89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38">
              <a:extLst>
                <a:ext uri="{FF2B5EF4-FFF2-40B4-BE49-F238E27FC236}">
                  <a16:creationId xmlns:a16="http://schemas.microsoft.com/office/drawing/2014/main" id="{8411F083-5CD4-4569-BA08-059B5CA9A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3" name="Freeform 39">
              <a:extLst>
                <a:ext uri="{FF2B5EF4-FFF2-40B4-BE49-F238E27FC236}">
                  <a16:creationId xmlns:a16="http://schemas.microsoft.com/office/drawing/2014/main" id="{AF78C2C2-8584-4B3B-9AF8-E7FF368FA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4" name="Freeform 40">
              <a:extLst>
                <a:ext uri="{FF2B5EF4-FFF2-40B4-BE49-F238E27FC236}">
                  <a16:creationId xmlns:a16="http://schemas.microsoft.com/office/drawing/2014/main" id="{40934674-5C07-4146-B556-4A271D9968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5" name="Freeform 41">
              <a:extLst>
                <a:ext uri="{FF2B5EF4-FFF2-40B4-BE49-F238E27FC236}">
                  <a16:creationId xmlns:a16="http://schemas.microsoft.com/office/drawing/2014/main" id="{D970276A-A310-41DB-B917-D7D346566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6" name="Freeform 42">
              <a:extLst>
                <a:ext uri="{FF2B5EF4-FFF2-40B4-BE49-F238E27FC236}">
                  <a16:creationId xmlns:a16="http://schemas.microsoft.com/office/drawing/2014/main" id="{EEEC747F-78C5-4212-8ACE-BB4B7D248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7" name="Freeform 43">
              <a:extLst>
                <a:ext uri="{FF2B5EF4-FFF2-40B4-BE49-F238E27FC236}">
                  <a16:creationId xmlns:a16="http://schemas.microsoft.com/office/drawing/2014/main" id="{821AE83F-022D-41AF-A219-992ACE1E0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8" name="Freeform 44">
              <a:extLst>
                <a:ext uri="{FF2B5EF4-FFF2-40B4-BE49-F238E27FC236}">
                  <a16:creationId xmlns:a16="http://schemas.microsoft.com/office/drawing/2014/main" id="{EF049934-C636-4279-91F0-ED3121923E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9" name="Rectangle 45">
              <a:extLst>
                <a:ext uri="{FF2B5EF4-FFF2-40B4-BE49-F238E27FC236}">
                  <a16:creationId xmlns:a16="http://schemas.microsoft.com/office/drawing/2014/main" id="{8588DF1D-2DD2-499F-9384-29C92277FA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60" name="Freeform 46">
              <a:extLst>
                <a:ext uri="{FF2B5EF4-FFF2-40B4-BE49-F238E27FC236}">
                  <a16:creationId xmlns:a16="http://schemas.microsoft.com/office/drawing/2014/main" id="{DF555F2B-5E3D-438F-89A8-EABA91A72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1" name="Freeform 47">
              <a:extLst>
                <a:ext uri="{FF2B5EF4-FFF2-40B4-BE49-F238E27FC236}">
                  <a16:creationId xmlns:a16="http://schemas.microsoft.com/office/drawing/2014/main" id="{006B22A5-B971-42EE-9141-E65B4EF26B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2" name="Freeform 48">
              <a:extLst>
                <a:ext uri="{FF2B5EF4-FFF2-40B4-BE49-F238E27FC236}">
                  <a16:creationId xmlns:a16="http://schemas.microsoft.com/office/drawing/2014/main" id="{3AA529FD-59E0-4B70-94C1-D0541A63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3" name="Freeform 49">
              <a:extLst>
                <a:ext uri="{FF2B5EF4-FFF2-40B4-BE49-F238E27FC236}">
                  <a16:creationId xmlns:a16="http://schemas.microsoft.com/office/drawing/2014/main" id="{ABAFA9C1-3649-4F7F-81D0-69DF7919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4" name="Freeform 50">
              <a:extLst>
                <a:ext uri="{FF2B5EF4-FFF2-40B4-BE49-F238E27FC236}">
                  <a16:creationId xmlns:a16="http://schemas.microsoft.com/office/drawing/2014/main" id="{D3CCFACE-F8B9-45E4-8F31-797E1C677E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5" name="Freeform 51">
              <a:extLst>
                <a:ext uri="{FF2B5EF4-FFF2-40B4-BE49-F238E27FC236}">
                  <a16:creationId xmlns:a16="http://schemas.microsoft.com/office/drawing/2014/main" id="{D9F7B9DB-1C45-4CD5-A025-F49F84F12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6" name="Freeform 52">
              <a:extLst>
                <a:ext uri="{FF2B5EF4-FFF2-40B4-BE49-F238E27FC236}">
                  <a16:creationId xmlns:a16="http://schemas.microsoft.com/office/drawing/2014/main" id="{3E76F16C-AE46-486F-B365-837F8E2AD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7" name="Freeform 53">
              <a:extLst>
                <a:ext uri="{FF2B5EF4-FFF2-40B4-BE49-F238E27FC236}">
                  <a16:creationId xmlns:a16="http://schemas.microsoft.com/office/drawing/2014/main" id="{1B26D62F-5620-4D58-B99D-D4149B7D2D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8" name="Freeform 54">
              <a:extLst>
                <a:ext uri="{FF2B5EF4-FFF2-40B4-BE49-F238E27FC236}">
                  <a16:creationId xmlns:a16="http://schemas.microsoft.com/office/drawing/2014/main" id="{D7E1F06E-43A3-4960-A8A9-5B5FF2D1E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69" name="Freeform 55">
              <a:extLst>
                <a:ext uri="{FF2B5EF4-FFF2-40B4-BE49-F238E27FC236}">
                  <a16:creationId xmlns:a16="http://schemas.microsoft.com/office/drawing/2014/main" id="{67976099-4433-463C-A8CB-2B2E9522B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0" name="Freeform 56">
              <a:extLst>
                <a:ext uri="{FF2B5EF4-FFF2-40B4-BE49-F238E27FC236}">
                  <a16:creationId xmlns:a16="http://schemas.microsoft.com/office/drawing/2014/main" id="{48D4F79B-7C11-4960-8519-A1987A346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1" name="Freeform 57">
              <a:extLst>
                <a:ext uri="{FF2B5EF4-FFF2-40B4-BE49-F238E27FC236}">
                  <a16:creationId xmlns:a16="http://schemas.microsoft.com/office/drawing/2014/main" id="{701CA4FF-5ECD-40A8-8795-F72A2EF6F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72" name="Freeform 58">
              <a:extLst>
                <a:ext uri="{FF2B5EF4-FFF2-40B4-BE49-F238E27FC236}">
                  <a16:creationId xmlns:a16="http://schemas.microsoft.com/office/drawing/2014/main" id="{7593ABCC-9855-4EB5-9344-0FA5E1F20F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3A7E1BB7-8AF8-95A0-94C7-E734B85AB88E}"/>
              </a:ext>
            </a:extLst>
          </p:cNvPr>
          <p:cNvSpPr>
            <a:spLocks noGrp="1"/>
          </p:cNvSpPr>
          <p:nvPr>
            <p:ph type="title"/>
          </p:nvPr>
        </p:nvSpPr>
        <p:spPr>
          <a:xfrm>
            <a:off x="6945353" y="618518"/>
            <a:ext cx="4413736" cy="1478570"/>
          </a:xfrm>
        </p:spPr>
        <p:txBody>
          <a:bodyPr>
            <a:normAutofit/>
          </a:bodyPr>
          <a:lstStyle/>
          <a:p>
            <a:r>
              <a:rPr lang="en-US" sz="2500"/>
              <a:t>Which state or region has the highest rate of appeals and appeals overturned? </a:t>
            </a:r>
          </a:p>
        </p:txBody>
      </p:sp>
      <p:pic>
        <p:nvPicPr>
          <p:cNvPr id="7" name="Picture 6" descr="A graph showing the number of states&#10;&#10;AI-generated content may be incorrect.">
            <a:extLst>
              <a:ext uri="{FF2B5EF4-FFF2-40B4-BE49-F238E27FC236}">
                <a16:creationId xmlns:a16="http://schemas.microsoft.com/office/drawing/2014/main" id="{38E2A1F0-29E7-A2CF-0C0F-832A75EC2B43}"/>
              </a:ext>
            </a:extLst>
          </p:cNvPr>
          <p:cNvPicPr>
            <a:picLocks noChangeAspect="1"/>
          </p:cNvPicPr>
          <p:nvPr/>
        </p:nvPicPr>
        <p:blipFill>
          <a:blip r:embed="rId4"/>
          <a:srcRect r="2977"/>
          <a:stretch/>
        </p:blipFill>
        <p:spPr>
          <a:xfrm>
            <a:off x="-1589" y="3433764"/>
            <a:ext cx="6101597" cy="3427413"/>
          </a:xfrm>
          <a:custGeom>
            <a:avLst/>
            <a:gdLst/>
            <a:ahLst/>
            <a:cxnLst/>
            <a:rect l="l" t="t" r="r" b="b"/>
            <a:pathLst>
              <a:path w="6101597" h="3427413">
                <a:moveTo>
                  <a:pt x="0" y="0"/>
                </a:moveTo>
                <a:lnTo>
                  <a:pt x="6101597" y="0"/>
                </a:lnTo>
                <a:lnTo>
                  <a:pt x="6101597" y="3427413"/>
                </a:lnTo>
                <a:lnTo>
                  <a:pt x="0" y="3427413"/>
                </a:lnTo>
                <a:close/>
              </a:path>
            </a:pathLst>
          </a:custGeom>
        </p:spPr>
      </p:pic>
      <p:pic>
        <p:nvPicPr>
          <p:cNvPr id="5" name="Content Placeholder 4" descr="A graph with blue and white bars&#10;&#10;AI-generated content may be incorrect.">
            <a:extLst>
              <a:ext uri="{FF2B5EF4-FFF2-40B4-BE49-F238E27FC236}">
                <a16:creationId xmlns:a16="http://schemas.microsoft.com/office/drawing/2014/main" id="{983C4FAE-E35B-5ABA-60AC-EB4F2FE3ED42}"/>
              </a:ext>
            </a:extLst>
          </p:cNvPr>
          <p:cNvPicPr>
            <a:picLocks noChangeAspect="1"/>
          </p:cNvPicPr>
          <p:nvPr/>
        </p:nvPicPr>
        <p:blipFill>
          <a:blip r:embed="rId5"/>
          <a:srcRect r="2624" b="1"/>
          <a:stretch/>
        </p:blipFill>
        <p:spPr>
          <a:xfrm>
            <a:off x="-8244" y="-6350"/>
            <a:ext cx="6101597" cy="3430587"/>
          </a:xfrm>
          <a:custGeom>
            <a:avLst/>
            <a:gdLst/>
            <a:ahLst/>
            <a:cxnLst/>
            <a:rect l="l" t="t" r="r" b="b"/>
            <a:pathLst>
              <a:path w="6101597" h="3430587">
                <a:moveTo>
                  <a:pt x="0" y="0"/>
                </a:moveTo>
                <a:lnTo>
                  <a:pt x="6101597" y="0"/>
                </a:lnTo>
                <a:lnTo>
                  <a:pt x="6101597" y="3430587"/>
                </a:lnTo>
                <a:lnTo>
                  <a:pt x="0" y="3430587"/>
                </a:lnTo>
                <a:close/>
              </a:path>
            </a:pathLst>
          </a:custGeom>
        </p:spPr>
      </p:pic>
      <p:sp>
        <p:nvSpPr>
          <p:cNvPr id="11" name="Content Placeholder 10">
            <a:extLst>
              <a:ext uri="{FF2B5EF4-FFF2-40B4-BE49-F238E27FC236}">
                <a16:creationId xmlns:a16="http://schemas.microsoft.com/office/drawing/2014/main" id="{FD9418E0-9DD3-DCDD-1DC3-AB25150D6FF8}"/>
              </a:ext>
            </a:extLst>
          </p:cNvPr>
          <p:cNvSpPr>
            <a:spLocks noGrp="1"/>
          </p:cNvSpPr>
          <p:nvPr>
            <p:ph idx="1"/>
          </p:nvPr>
        </p:nvSpPr>
        <p:spPr>
          <a:xfrm>
            <a:off x="6945352" y="2249487"/>
            <a:ext cx="4413737" cy="3541714"/>
          </a:xfrm>
        </p:spPr>
        <p:txBody>
          <a:bodyPr>
            <a:normAutofit fontScale="55000" lnSpcReduction="20000"/>
          </a:bodyPr>
          <a:lstStyle/>
          <a:p>
            <a:pPr algn="l">
              <a:buFont typeface="Arial" panose="020B0604020202020204" pitchFamily="34" charset="0"/>
              <a:buChar char="•"/>
            </a:pPr>
            <a:r>
              <a:rPr lang="en-US" b="1" i="0" u="none" strike="noStrike" dirty="0">
                <a:solidFill>
                  <a:srgbClr val="FFFFFF"/>
                </a:solidFill>
                <a:effectLst/>
                <a:latin typeface="Segoe UI" panose="020B0502040204020203" pitchFamily="34" charset="0"/>
              </a:rPr>
              <a:t>Top 10 States by Internal Appeals Rate</a:t>
            </a:r>
            <a:r>
              <a:rPr lang="en-US" b="0" i="0" u="none" strike="noStrike" dirty="0">
                <a:solidFill>
                  <a:srgbClr val="FFFFFF"/>
                </a:solidFill>
                <a:effectLst/>
                <a:latin typeface="Segoe UI" panose="020B0502040204020203" pitchFamily="34" charset="0"/>
              </a:rPr>
              <a:t>: This graph shows the states with the highest rates of internal appeals. These states have a higher frequency of policyholders appealing against claim denials. This could indicate stricter claim approval processes or higher dissatisfaction with initial claim decisions in these states.</a:t>
            </a:r>
          </a:p>
          <a:p>
            <a:pPr algn="l">
              <a:buFont typeface="Arial" panose="020B0604020202020204" pitchFamily="34" charset="0"/>
              <a:buChar char="•"/>
            </a:pPr>
            <a:r>
              <a:rPr lang="en-US" b="1" i="0" u="none" strike="noStrike" dirty="0">
                <a:solidFill>
                  <a:srgbClr val="FFFFFF"/>
                </a:solidFill>
                <a:effectLst/>
                <a:latin typeface="Segoe UI" panose="020B0502040204020203" pitchFamily="34" charset="0"/>
              </a:rPr>
              <a:t>Top 10 States by Internal Appeals Overturn Rate</a:t>
            </a:r>
            <a:r>
              <a:rPr lang="en-US" b="0" i="0" u="none" strike="noStrike" dirty="0">
                <a:solidFill>
                  <a:srgbClr val="FFFFFF"/>
                </a:solidFill>
                <a:effectLst/>
                <a:latin typeface="Segoe UI" panose="020B0502040204020203" pitchFamily="34" charset="0"/>
              </a:rPr>
              <a:t>: This graph shows the states with the highest rates of overturned appeals. These states have a higher success rate for policyholders who appeal against claim denials. This could indicate that many initial claim denials in these states are reversed upon review, suggesting potential issues with the initial claim review process</a:t>
            </a:r>
            <a:r>
              <a:rPr lang="en-US" dirty="0">
                <a:solidFill>
                  <a:srgbClr val="FFFFFF"/>
                </a:solidFill>
                <a:latin typeface="var(--fontFamilyBase)"/>
              </a:rPr>
              <a:t>.</a:t>
            </a:r>
            <a:endParaRPr lang="en-US" b="0" i="0" u="none" strike="noStrike" dirty="0">
              <a:solidFill>
                <a:srgbClr val="FFFFFF"/>
              </a:solidFill>
              <a:effectLst/>
              <a:latin typeface="Segoe UI" panose="020B0502040204020203" pitchFamily="34" charset="0"/>
            </a:endParaRPr>
          </a:p>
          <a:p>
            <a:endParaRPr lang="en-US" dirty="0"/>
          </a:p>
        </p:txBody>
      </p:sp>
      <p:cxnSp>
        <p:nvCxnSpPr>
          <p:cNvPr id="74" name="Straight Connector 73">
            <a:extLst>
              <a:ext uri="{FF2B5EF4-FFF2-40B4-BE49-F238E27FC236}">
                <a16:creationId xmlns:a16="http://schemas.microsoft.com/office/drawing/2014/main" id="{2B1ACDB1-A7EB-4159-B316-A230683B71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76" name="Straight Connector 75">
            <a:extLst>
              <a:ext uri="{FF2B5EF4-FFF2-40B4-BE49-F238E27FC236}">
                <a16:creationId xmlns:a16="http://schemas.microsoft.com/office/drawing/2014/main" id="{AA825E81-DC4F-4A95-86BA-8FD9D63881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Tree>
    <p:extLst>
      <p:ext uri="{BB962C8B-B14F-4D97-AF65-F5344CB8AC3E}">
        <p14:creationId xmlns:p14="http://schemas.microsoft.com/office/powerpoint/2010/main" val="3820303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E4A5B-4AC4-34E8-9066-3B5222CB4E09}"/>
              </a:ext>
            </a:extLst>
          </p:cNvPr>
          <p:cNvSpPr>
            <a:spLocks noGrp="1"/>
          </p:cNvSpPr>
          <p:nvPr>
            <p:ph type="title"/>
          </p:nvPr>
        </p:nvSpPr>
        <p:spPr/>
        <p:txBody>
          <a:bodyPr/>
          <a:lstStyle/>
          <a:p>
            <a:r>
              <a:rPr lang="en-US" dirty="0"/>
              <a:t>Project Description</a:t>
            </a:r>
          </a:p>
        </p:txBody>
      </p:sp>
      <p:sp>
        <p:nvSpPr>
          <p:cNvPr id="3" name="Content Placeholder 2">
            <a:extLst>
              <a:ext uri="{FF2B5EF4-FFF2-40B4-BE49-F238E27FC236}">
                <a16:creationId xmlns:a16="http://schemas.microsoft.com/office/drawing/2014/main" id="{B01F6BB6-21FD-7CC6-BCFF-314EEA4749C0}"/>
              </a:ext>
            </a:extLst>
          </p:cNvPr>
          <p:cNvSpPr>
            <a:spLocks noGrp="1"/>
          </p:cNvSpPr>
          <p:nvPr>
            <p:ph idx="1"/>
          </p:nvPr>
        </p:nvSpPr>
        <p:spPr/>
        <p:txBody>
          <a:bodyPr>
            <a:normAutofit/>
          </a:bodyPr>
          <a:lstStyle/>
          <a:p>
            <a:r>
              <a:rPr lang="en-US" dirty="0"/>
              <a:t>Overview: This project aims to analyze and visualize patterns and uncover trends in health insurance claims data by analyzing multiple variables. </a:t>
            </a:r>
          </a:p>
          <a:p>
            <a:r>
              <a:rPr lang="en-US" dirty="0"/>
              <a:t>Objectives: This project will focus on the following goals:</a:t>
            </a:r>
          </a:p>
          <a:p>
            <a:pPr lvl="1"/>
            <a:r>
              <a:rPr lang="en-US" dirty="0"/>
              <a:t>Explore and Analyze Claims Data</a:t>
            </a:r>
          </a:p>
          <a:p>
            <a:pPr lvl="1"/>
            <a:r>
              <a:rPr lang="en-US" dirty="0"/>
              <a:t>Uncover Claims Key Trends</a:t>
            </a:r>
          </a:p>
          <a:p>
            <a:pPr lvl="1"/>
            <a:r>
              <a:rPr lang="en-US" dirty="0"/>
              <a:t>Highlight Claims Data Outliers </a:t>
            </a:r>
          </a:p>
          <a:p>
            <a:pPr lvl="1"/>
            <a:r>
              <a:rPr lang="en-US" dirty="0"/>
              <a:t>Use of Interactive Visualizations </a:t>
            </a:r>
          </a:p>
          <a:p>
            <a:endParaRPr lang="en-US" dirty="0"/>
          </a:p>
        </p:txBody>
      </p:sp>
    </p:spTree>
    <p:extLst>
      <p:ext uri="{BB962C8B-B14F-4D97-AF65-F5344CB8AC3E}">
        <p14:creationId xmlns:p14="http://schemas.microsoft.com/office/powerpoint/2010/main" val="7333760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EF4763-EB4A-4A35-89EB-AD2763B48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EB7C51-B0D8-254C-5A02-A1DD18919281}"/>
              </a:ext>
            </a:extLst>
          </p:cNvPr>
          <p:cNvSpPr>
            <a:spLocks noGrp="1"/>
          </p:cNvSpPr>
          <p:nvPr>
            <p:ph type="title"/>
          </p:nvPr>
        </p:nvSpPr>
        <p:spPr>
          <a:xfrm>
            <a:off x="1141413" y="618518"/>
            <a:ext cx="9905998" cy="1478570"/>
          </a:xfrm>
        </p:spPr>
        <p:txBody>
          <a:bodyPr>
            <a:normAutofit/>
          </a:bodyPr>
          <a:lstStyle/>
          <a:p>
            <a:r>
              <a:rPr lang="en-US" dirty="0"/>
              <a:t>User-Driven Interactive Dashboard</a:t>
            </a:r>
          </a:p>
        </p:txBody>
      </p:sp>
      <p:graphicFrame>
        <p:nvGraphicFramePr>
          <p:cNvPr id="7" name="Content Placeholder 2">
            <a:extLst>
              <a:ext uri="{FF2B5EF4-FFF2-40B4-BE49-F238E27FC236}">
                <a16:creationId xmlns:a16="http://schemas.microsoft.com/office/drawing/2014/main" id="{5A0EB438-D5EC-AB0C-24C5-CE94DF12DC07}"/>
              </a:ext>
            </a:extLst>
          </p:cNvPr>
          <p:cNvGraphicFramePr>
            <a:graphicFrameLocks noGrp="1"/>
          </p:cNvGraphicFramePr>
          <p:nvPr>
            <p:ph idx="1"/>
            <p:extLst>
              <p:ext uri="{D42A27DB-BD31-4B8C-83A1-F6EECF244321}">
                <p14:modId xmlns:p14="http://schemas.microsoft.com/office/powerpoint/2010/main" val="1106199593"/>
              </p:ext>
            </p:extLst>
          </p:nvPr>
        </p:nvGraphicFramePr>
        <p:xfrm>
          <a:off x="538481" y="1605280"/>
          <a:ext cx="11297920" cy="44203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523095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A2C8BAD-D71F-D752-0209-42569C1F78C2}"/>
              </a:ext>
            </a:extLst>
          </p:cNvPr>
          <p:cNvSpPr>
            <a:spLocks noGrp="1"/>
          </p:cNvSpPr>
          <p:nvPr>
            <p:ph type="title"/>
          </p:nvPr>
        </p:nvSpPr>
        <p:spPr>
          <a:xfrm>
            <a:off x="1141413" y="618518"/>
            <a:ext cx="4459286" cy="1478570"/>
          </a:xfrm>
        </p:spPr>
        <p:txBody>
          <a:bodyPr vert="horz" lIns="91440" tIns="45720" rIns="91440" bIns="45720" rtlCol="0" anchor="ctr">
            <a:normAutofit/>
          </a:bodyPr>
          <a:lstStyle/>
          <a:p>
            <a:r>
              <a:rPr lang="en-US" sz="3200" dirty="0"/>
              <a:t>User-Driven Interactive Dashboard</a:t>
            </a:r>
          </a:p>
        </p:txBody>
      </p:sp>
      <p:sp>
        <p:nvSpPr>
          <p:cNvPr id="8" name="Content Placeholder 10">
            <a:extLst>
              <a:ext uri="{FF2B5EF4-FFF2-40B4-BE49-F238E27FC236}">
                <a16:creationId xmlns:a16="http://schemas.microsoft.com/office/drawing/2014/main" id="{9A5F9746-E50C-A3C4-4FFC-A9C28F255EAF}"/>
              </a:ext>
            </a:extLst>
          </p:cNvPr>
          <p:cNvSpPr txBox="1">
            <a:spLocks/>
          </p:cNvSpPr>
          <p:nvPr/>
        </p:nvSpPr>
        <p:spPr>
          <a:xfrm>
            <a:off x="1141412" y="2249487"/>
            <a:ext cx="4459287" cy="3965046"/>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indent="-457200">
              <a:buFont typeface="+mj-lt"/>
              <a:buAutoNum type="arabicPeriod"/>
            </a:pPr>
            <a:r>
              <a:rPr lang="en-US" sz="2000" dirty="0"/>
              <a:t>Page Header:</a:t>
            </a:r>
          </a:p>
          <a:p>
            <a:pPr lvl="1"/>
            <a:r>
              <a:rPr lang="en-US" sz="1600" dirty="0"/>
              <a:t>Added Title</a:t>
            </a:r>
          </a:p>
          <a:p>
            <a:pPr lvl="1"/>
            <a:r>
              <a:rPr lang="en-US" sz="1600" dirty="0"/>
              <a:t>Description</a:t>
            </a:r>
          </a:p>
          <a:p>
            <a:pPr marL="457200" indent="-457200">
              <a:buFont typeface="+mj-lt"/>
              <a:buAutoNum type="arabicPeriod"/>
            </a:pPr>
            <a:r>
              <a:rPr lang="en-US" sz="2000" dirty="0"/>
              <a:t>Dropdown Menus:</a:t>
            </a:r>
          </a:p>
          <a:p>
            <a:pPr lvl="1"/>
            <a:r>
              <a:rPr lang="en-US" sz="1600" dirty="0"/>
              <a:t>Region Dropdowns</a:t>
            </a:r>
          </a:p>
          <a:p>
            <a:pPr lvl="1"/>
            <a:r>
              <a:rPr lang="en-US" sz="1600" dirty="0"/>
              <a:t>Demographic Dropdowns</a:t>
            </a:r>
          </a:p>
          <a:p>
            <a:pPr marL="457200" indent="-457200">
              <a:buFont typeface="+mj-lt"/>
              <a:buAutoNum type="arabicPeriod"/>
            </a:pPr>
            <a:r>
              <a:rPr lang="en-US" sz="2000" dirty="0"/>
              <a:t>Chart Containers:</a:t>
            </a:r>
          </a:p>
          <a:p>
            <a:pPr lvl="1"/>
            <a:r>
              <a:rPr lang="en-US" sz="1600" dirty="0"/>
              <a:t>Chart 1: Average claim charges by region</a:t>
            </a:r>
          </a:p>
          <a:p>
            <a:pPr lvl="1"/>
            <a:r>
              <a:rPr lang="en-US" sz="1600" dirty="0"/>
              <a:t>Chart 2: Total claim charges by region</a:t>
            </a:r>
          </a:p>
          <a:p>
            <a:pPr lvl="1"/>
            <a:r>
              <a:rPr lang="en-US" sz="1600" dirty="0"/>
              <a:t>Chart3: Demographics Vs Total Claim Charges</a:t>
            </a:r>
          </a:p>
          <a:p>
            <a:pPr marL="457200" indent="-457200">
              <a:buFont typeface="+mj-lt"/>
              <a:buAutoNum type="arabicPeriod"/>
            </a:pPr>
            <a:r>
              <a:rPr lang="en-US" sz="2000" dirty="0"/>
              <a:t>Layout: </a:t>
            </a:r>
          </a:p>
          <a:p>
            <a:pPr lvl="1"/>
            <a:r>
              <a:rPr lang="en-US" sz="1600" dirty="0"/>
              <a:t>Dropdowns on the left and and charts on the right.</a:t>
            </a:r>
          </a:p>
          <a:p>
            <a:pPr lvl="1"/>
            <a:r>
              <a:rPr lang="en-US" sz="1600" dirty="0"/>
              <a:t>Bootstrap grid system</a:t>
            </a:r>
          </a:p>
          <a:p>
            <a:endParaRPr lang="en-US" sz="2000" dirty="0"/>
          </a:p>
        </p:txBody>
      </p:sp>
      <p:pic>
        <p:nvPicPr>
          <p:cNvPr id="5" name="Content Placeholder 4" descr="A screen shot of a computer program&#10;&#10;AI-generated content may be incorrect.">
            <a:extLst>
              <a:ext uri="{FF2B5EF4-FFF2-40B4-BE49-F238E27FC236}">
                <a16:creationId xmlns:a16="http://schemas.microsoft.com/office/drawing/2014/main" id="{2FD7491F-36E7-BD70-4963-80811A5F2D67}"/>
              </a:ext>
            </a:extLst>
          </p:cNvPr>
          <p:cNvPicPr>
            <a:picLocks noGrp="1" noChangeAspect="1"/>
          </p:cNvPicPr>
          <p:nvPr>
            <p:ph idx="1"/>
          </p:nvPr>
        </p:nvPicPr>
        <p:blipFill>
          <a:blip r:embed="rId4"/>
          <a:stretch>
            <a:fillRect/>
          </a:stretch>
        </p:blipFill>
        <p:spPr>
          <a:xfrm>
            <a:off x="6096000" y="1097607"/>
            <a:ext cx="5456279" cy="4637836"/>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7" name="Group 16">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8"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9"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0"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5"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1335327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D4550-C88B-B91C-B920-0CA3823FBBBF}"/>
              </a:ext>
            </a:extLst>
          </p:cNvPr>
          <p:cNvSpPr>
            <a:spLocks noGrp="1"/>
          </p:cNvSpPr>
          <p:nvPr>
            <p:ph type="title"/>
          </p:nvPr>
        </p:nvSpPr>
        <p:spPr>
          <a:xfrm>
            <a:off x="1143001" y="-199620"/>
            <a:ext cx="9905998" cy="1478570"/>
          </a:xfrm>
        </p:spPr>
        <p:txBody>
          <a:bodyPr/>
          <a:lstStyle/>
          <a:p>
            <a:r>
              <a:rPr lang="en-US" dirty="0"/>
              <a:t>Health Insurance Claims Dashboard</a:t>
            </a:r>
          </a:p>
        </p:txBody>
      </p:sp>
      <p:pic>
        <p:nvPicPr>
          <p:cNvPr id="5" name="Content Placeholder 4" descr="A screenshot of a health insurance dashboard&#10;&#10;AI-generated content may be incorrect.">
            <a:extLst>
              <a:ext uri="{FF2B5EF4-FFF2-40B4-BE49-F238E27FC236}">
                <a16:creationId xmlns:a16="http://schemas.microsoft.com/office/drawing/2014/main" id="{9A4D1424-63A7-73BE-EB9B-D24024E74D17}"/>
              </a:ext>
            </a:extLst>
          </p:cNvPr>
          <p:cNvPicPr>
            <a:picLocks noGrp="1" noChangeAspect="1"/>
          </p:cNvPicPr>
          <p:nvPr>
            <p:ph idx="1"/>
          </p:nvPr>
        </p:nvPicPr>
        <p:blipFill>
          <a:blip r:embed="rId3"/>
          <a:stretch>
            <a:fillRect/>
          </a:stretch>
        </p:blipFill>
        <p:spPr>
          <a:xfrm>
            <a:off x="2628900" y="761636"/>
            <a:ext cx="6934200" cy="5618844"/>
          </a:xfrm>
        </p:spPr>
      </p:pic>
      <p:sp>
        <p:nvSpPr>
          <p:cNvPr id="6" name="TextBox 5">
            <a:extLst>
              <a:ext uri="{FF2B5EF4-FFF2-40B4-BE49-F238E27FC236}">
                <a16:creationId xmlns:a16="http://schemas.microsoft.com/office/drawing/2014/main" id="{C039C0DC-48DF-C2CA-666C-6B07903D6508}"/>
              </a:ext>
            </a:extLst>
          </p:cNvPr>
          <p:cNvSpPr txBox="1"/>
          <p:nvPr/>
        </p:nvSpPr>
        <p:spPr>
          <a:xfrm>
            <a:off x="3390901" y="6461760"/>
            <a:ext cx="6172199" cy="307777"/>
          </a:xfrm>
          <a:prstGeom prst="rect">
            <a:avLst/>
          </a:prstGeom>
          <a:noFill/>
        </p:spPr>
        <p:txBody>
          <a:bodyPr wrap="square" rtlCol="0">
            <a:spAutoFit/>
          </a:bodyPr>
          <a:lstStyle/>
          <a:p>
            <a:r>
              <a:rPr lang="en-US" sz="1400" b="0" i="0" dirty="0">
                <a:effectLst/>
                <a:latin typeface="Segoe UI" panose="020B0502040204020203" pitchFamily="34" charset="0"/>
                <a:cs typeface="Segoe UI" panose="020B0502040204020203" pitchFamily="34" charset="0"/>
                <a:hlinkClick r:id="rId4"/>
              </a:rPr>
              <a:t>Explore insurance claims data through interactive visualizations</a:t>
            </a:r>
            <a:endParaRPr lang="en-US" sz="1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0238206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EF4763-EB4A-4A35-89EB-AD2763B48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1F8D9E-7509-094F-2FE9-C251777BE0A2}"/>
              </a:ext>
            </a:extLst>
          </p:cNvPr>
          <p:cNvSpPr>
            <a:spLocks noGrp="1"/>
          </p:cNvSpPr>
          <p:nvPr>
            <p:ph type="title"/>
          </p:nvPr>
        </p:nvSpPr>
        <p:spPr>
          <a:xfrm>
            <a:off x="1141413" y="618518"/>
            <a:ext cx="9905998" cy="1478570"/>
          </a:xfrm>
        </p:spPr>
        <p:txBody>
          <a:bodyPr>
            <a:normAutofit/>
          </a:bodyPr>
          <a:lstStyle/>
          <a:p>
            <a:r>
              <a:rPr lang="en-US" dirty="0"/>
              <a:t>Conclusion</a:t>
            </a:r>
          </a:p>
        </p:txBody>
      </p:sp>
      <p:graphicFrame>
        <p:nvGraphicFramePr>
          <p:cNvPr id="5" name="Content Placeholder 2">
            <a:extLst>
              <a:ext uri="{FF2B5EF4-FFF2-40B4-BE49-F238E27FC236}">
                <a16:creationId xmlns:a16="http://schemas.microsoft.com/office/drawing/2014/main" id="{A02A6B14-9470-BD67-FADE-F97CF9D21F52}"/>
              </a:ext>
            </a:extLst>
          </p:cNvPr>
          <p:cNvGraphicFramePr>
            <a:graphicFrameLocks noGrp="1"/>
          </p:cNvGraphicFramePr>
          <p:nvPr>
            <p:ph idx="1"/>
            <p:extLst>
              <p:ext uri="{D42A27DB-BD31-4B8C-83A1-F6EECF244321}">
                <p14:modId xmlns:p14="http://schemas.microsoft.com/office/powerpoint/2010/main" val="4294013296"/>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9775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BFBF7-AD37-414B-1130-A108AED7F8BA}"/>
              </a:ext>
            </a:extLst>
          </p:cNvPr>
          <p:cNvSpPr>
            <a:spLocks noGrp="1"/>
          </p:cNvSpPr>
          <p:nvPr>
            <p:ph type="title"/>
          </p:nvPr>
        </p:nvSpPr>
        <p:spPr/>
        <p:txBody>
          <a:bodyPr/>
          <a:lstStyle/>
          <a:p>
            <a:r>
              <a:rPr lang="en-US" dirty="0"/>
              <a:t>Datasets Used </a:t>
            </a:r>
          </a:p>
        </p:txBody>
      </p:sp>
      <p:sp>
        <p:nvSpPr>
          <p:cNvPr id="3" name="Content Placeholder 2">
            <a:extLst>
              <a:ext uri="{FF2B5EF4-FFF2-40B4-BE49-F238E27FC236}">
                <a16:creationId xmlns:a16="http://schemas.microsoft.com/office/drawing/2014/main" id="{6341FD50-8325-CEC6-351C-C4B1CC7B3347}"/>
              </a:ext>
            </a:extLst>
          </p:cNvPr>
          <p:cNvSpPr>
            <a:spLocks noGrp="1"/>
          </p:cNvSpPr>
          <p:nvPr>
            <p:ph idx="1"/>
          </p:nvPr>
        </p:nvSpPr>
        <p:spPr/>
        <p:txBody>
          <a:bodyPr>
            <a:normAutofit/>
          </a:bodyPr>
          <a:lstStyle/>
          <a:p>
            <a:pPr marL="457200" indent="-457200">
              <a:buFont typeface="+mj-lt"/>
              <a:buAutoNum type="arabicPeriod"/>
            </a:pPr>
            <a:r>
              <a:rPr lang="en-US" dirty="0"/>
              <a:t>Medical Claim Charges Dataset: </a:t>
            </a:r>
          </a:p>
          <a:p>
            <a:pPr lvl="1">
              <a:buFont typeface="Courier New" panose="02070309020205020404" pitchFamily="49" charset="0"/>
              <a:buChar char="o"/>
            </a:pPr>
            <a:r>
              <a:rPr lang="en-US" dirty="0"/>
              <a:t>The first dataset was retrieved from Kaggle’s public datasets and provides demographics and Medical Insurance Cost for a small sample of the U.S.A. population.</a:t>
            </a:r>
          </a:p>
          <a:p>
            <a:pPr lvl="2"/>
            <a:r>
              <a:rPr lang="en-US" dirty="0"/>
              <a:t> </a:t>
            </a:r>
            <a:r>
              <a:rPr lang="en-US" dirty="0">
                <a:hlinkClick r:id="rId2"/>
              </a:rPr>
              <a:t>https://www.kaggle.com/datasets/mirichoi0218/insurance?resource=download</a:t>
            </a:r>
            <a:r>
              <a:rPr lang="en-US" dirty="0"/>
              <a:t>	 </a:t>
            </a:r>
          </a:p>
          <a:p>
            <a:pPr marL="457200" indent="-457200">
              <a:buFont typeface="+mj-lt"/>
              <a:buAutoNum type="arabicPeriod"/>
            </a:pPr>
            <a:r>
              <a:rPr lang="en-US" dirty="0"/>
              <a:t>CMS Claims Denials Dataset</a:t>
            </a:r>
          </a:p>
          <a:p>
            <a:pPr lvl="1">
              <a:buFont typeface="Courier New" panose="02070309020205020404" pitchFamily="49" charset="0"/>
              <a:buChar char="o"/>
            </a:pPr>
            <a:r>
              <a:rPr lang="en-US" dirty="0"/>
              <a:t>The second dataset was retrieved from the Centers for Medicare &amp; Medicaid Services (CMS) who are committed to increasing transparency in the Health Insurance Exchanges.</a:t>
            </a:r>
          </a:p>
          <a:p>
            <a:pPr lvl="2"/>
            <a:r>
              <a:rPr lang="en-US" dirty="0">
                <a:hlinkClick r:id="rId3"/>
              </a:rPr>
              <a:t>https://www.cms.gov/marketplace/resources/data/public-use-files</a:t>
            </a:r>
            <a:r>
              <a:rPr lang="en-US" dirty="0"/>
              <a:t>	</a:t>
            </a:r>
          </a:p>
        </p:txBody>
      </p:sp>
    </p:spTree>
    <p:extLst>
      <p:ext uri="{BB962C8B-B14F-4D97-AF65-F5344CB8AC3E}">
        <p14:creationId xmlns:p14="http://schemas.microsoft.com/office/powerpoint/2010/main" val="3327499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3DB2B-8FEB-5FCC-48A9-6449CB22376B}"/>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B3DAE0DE-E002-3A41-0941-85926AE257EA}"/>
              </a:ext>
            </a:extLst>
          </p:cNvPr>
          <p:cNvSpPr>
            <a:spLocks noGrp="1"/>
          </p:cNvSpPr>
          <p:nvPr>
            <p:ph idx="1"/>
          </p:nvPr>
        </p:nvSpPr>
        <p:spPr/>
        <p:txBody>
          <a:bodyPr>
            <a:normAutofit fontScale="92500" lnSpcReduction="10000"/>
          </a:bodyPr>
          <a:lstStyle/>
          <a:p>
            <a:pPr marL="457200" indent="-457200">
              <a:buFont typeface="+mj-lt"/>
              <a:buAutoNum type="arabicPeriod"/>
            </a:pPr>
            <a:r>
              <a:rPr lang="en-US" dirty="0"/>
              <a:t>How do claim charges vary by demographic factors (age, sex, BMI, smoking status, and region)?</a:t>
            </a:r>
          </a:p>
          <a:p>
            <a:pPr marL="457200" indent="-457200">
              <a:buFont typeface="+mj-lt"/>
              <a:buAutoNum type="arabicPeriod"/>
            </a:pPr>
            <a:r>
              <a:rPr lang="en-US" dirty="0"/>
              <a:t>Which states or regions have the highest claim charges and denial rates, and how do they compare across regions?</a:t>
            </a:r>
          </a:p>
          <a:p>
            <a:pPr marL="457200" indent="-457200">
              <a:buFont typeface="+mj-lt"/>
              <a:buAutoNum type="arabicPeriod"/>
            </a:pPr>
            <a:r>
              <a:rPr lang="en-US" dirty="0"/>
              <a:t>What is the impact of smoking status and BMI on claim charges or denial rates?</a:t>
            </a:r>
          </a:p>
          <a:p>
            <a:pPr marL="457200" indent="-457200">
              <a:buFont typeface="+mj-lt"/>
              <a:buAutoNum type="arabicPeriod"/>
            </a:pPr>
            <a:r>
              <a:rPr lang="en-US" dirty="0"/>
              <a:t>Which states or regions have the highest claim charges and denial rates, and what demographic factors contributes to this?</a:t>
            </a:r>
          </a:p>
          <a:p>
            <a:pPr marL="457200" indent="-457200">
              <a:buFont typeface="+mj-lt"/>
              <a:buAutoNum type="arabicPeriod"/>
            </a:pPr>
            <a:r>
              <a:rPr lang="en-US" dirty="0"/>
              <a:t>Which state or region has the highest rate of appeals and appeals overturned? </a:t>
            </a:r>
          </a:p>
        </p:txBody>
      </p:sp>
    </p:spTree>
    <p:extLst>
      <p:ext uri="{BB962C8B-B14F-4D97-AF65-F5344CB8AC3E}">
        <p14:creationId xmlns:p14="http://schemas.microsoft.com/office/powerpoint/2010/main" val="2249424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3107A-0223-8286-3DA3-B69CF578AADF}"/>
              </a:ext>
            </a:extLst>
          </p:cNvPr>
          <p:cNvSpPr>
            <a:spLocks noGrp="1"/>
          </p:cNvSpPr>
          <p:nvPr>
            <p:ph type="title"/>
          </p:nvPr>
        </p:nvSpPr>
        <p:spPr>
          <a:xfrm>
            <a:off x="1141413" y="252758"/>
            <a:ext cx="9905998" cy="1478570"/>
          </a:xfrm>
        </p:spPr>
        <p:txBody>
          <a:bodyPr/>
          <a:lstStyle/>
          <a:p>
            <a:r>
              <a:rPr lang="en-US" dirty="0"/>
              <a:t>Data Preparation</a:t>
            </a:r>
          </a:p>
        </p:txBody>
      </p:sp>
      <p:pic>
        <p:nvPicPr>
          <p:cNvPr id="5" name="Content Placeholder 4" descr="A screenshot of a computer program&#10;&#10;AI-generated content may be incorrect.">
            <a:extLst>
              <a:ext uri="{FF2B5EF4-FFF2-40B4-BE49-F238E27FC236}">
                <a16:creationId xmlns:a16="http://schemas.microsoft.com/office/drawing/2014/main" id="{2C3649EE-9EF5-CBCC-EFE5-8514539FDBE1}"/>
              </a:ext>
            </a:extLst>
          </p:cNvPr>
          <p:cNvPicPr>
            <a:picLocks noGrp="1" noChangeAspect="1"/>
          </p:cNvPicPr>
          <p:nvPr>
            <p:ph idx="1"/>
          </p:nvPr>
        </p:nvPicPr>
        <p:blipFill>
          <a:blip r:embed="rId3"/>
          <a:stretch>
            <a:fillRect/>
          </a:stretch>
        </p:blipFill>
        <p:spPr>
          <a:xfrm>
            <a:off x="877253" y="1243648"/>
            <a:ext cx="6194468" cy="3541712"/>
          </a:xfrm>
        </p:spPr>
      </p:pic>
      <p:sp>
        <p:nvSpPr>
          <p:cNvPr id="6" name="TextBox 5">
            <a:extLst>
              <a:ext uri="{FF2B5EF4-FFF2-40B4-BE49-F238E27FC236}">
                <a16:creationId xmlns:a16="http://schemas.microsoft.com/office/drawing/2014/main" id="{13AE3E5F-39BC-C2F2-DC9D-28133F03CAA6}"/>
              </a:ext>
            </a:extLst>
          </p:cNvPr>
          <p:cNvSpPr txBox="1"/>
          <p:nvPr/>
        </p:nvSpPr>
        <p:spPr>
          <a:xfrm>
            <a:off x="7528560" y="1990270"/>
            <a:ext cx="4013200" cy="2443618"/>
          </a:xfrm>
          <a:prstGeom prst="rect">
            <a:avLst/>
          </a:prstGeom>
          <a:noFill/>
        </p:spPr>
        <p:txBody>
          <a:bodyPr wrap="square" rtlCol="0">
            <a:spAutoFit/>
          </a:bodyPr>
          <a:lstStyle/>
          <a:p>
            <a:pPr marL="285750" indent="-285750">
              <a:lnSpc>
                <a:spcPct val="110000"/>
              </a:lnSpc>
              <a:buFont typeface="Arial" panose="020B0604020202020204" pitchFamily="34" charset="0"/>
              <a:buChar char="•"/>
            </a:pPr>
            <a:r>
              <a:rPr lang="en-US" sz="1400" dirty="0">
                <a:latin typeface="Segoe UI" panose="020B0502040204020203" pitchFamily="34" charset="0"/>
                <a:cs typeface="Segoe UI" panose="020B0502040204020203" pitchFamily="34" charset="0"/>
              </a:rPr>
              <a:t>Loaded 2 Separate Data Sources: </a:t>
            </a:r>
          </a:p>
          <a:p>
            <a:pPr marL="742950" lvl="1" indent="-285750">
              <a:lnSpc>
                <a:spcPct val="110000"/>
              </a:lnSpc>
              <a:buFont typeface="Arial" panose="020B0604020202020204" pitchFamily="34" charset="0"/>
              <a:buChar char="•"/>
            </a:pPr>
            <a:r>
              <a:rPr lang="en-US" sz="1400" dirty="0">
                <a:latin typeface="Segoe UI" panose="020B0502040204020203" pitchFamily="34" charset="0"/>
                <a:cs typeface="Segoe UI" panose="020B0502040204020203" pitchFamily="34" charset="0"/>
              </a:rPr>
              <a:t>Loaded CSV and Excel files into a Pandas </a:t>
            </a:r>
            <a:r>
              <a:rPr lang="en-US" sz="1400" dirty="0" err="1">
                <a:latin typeface="Segoe UI" panose="020B0502040204020203" pitchFamily="34" charset="0"/>
                <a:cs typeface="Segoe UI" panose="020B0502040204020203" pitchFamily="34" charset="0"/>
              </a:rPr>
              <a:t>DataFrames</a:t>
            </a:r>
            <a:r>
              <a:rPr lang="en-US" sz="1400" dirty="0">
                <a:latin typeface="Segoe UI" panose="020B0502040204020203" pitchFamily="34" charset="0"/>
                <a:cs typeface="Segoe UI" panose="020B0502040204020203" pitchFamily="34" charset="0"/>
              </a:rPr>
              <a:t>. </a:t>
            </a:r>
          </a:p>
          <a:p>
            <a:pPr marL="285750" indent="-285750">
              <a:lnSpc>
                <a:spcPct val="110000"/>
              </a:lnSpc>
              <a:buFont typeface="Arial" panose="020B0604020202020204" pitchFamily="34" charset="0"/>
              <a:buChar char="•"/>
            </a:pPr>
            <a:r>
              <a:rPr lang="en-US" sz="1400" b="0" i="0" dirty="0">
                <a:solidFill>
                  <a:srgbClr val="F8FAFF"/>
                </a:solidFill>
                <a:effectLst/>
                <a:latin typeface="Segoe UI" panose="020B0502040204020203" pitchFamily="34" charset="0"/>
                <a:cs typeface="Segoe UI" panose="020B0502040204020203" pitchFamily="34" charset="0"/>
              </a:rPr>
              <a:t>To enable comprehensive analysis, I integrated data from two sources: the insurance claims dataset and the CMS 2021 claims denials dataset. </a:t>
            </a:r>
          </a:p>
          <a:p>
            <a:pPr marL="285750" indent="-285750">
              <a:lnSpc>
                <a:spcPct val="110000"/>
              </a:lnSpc>
              <a:buFont typeface="Arial" panose="020B0604020202020204" pitchFamily="34" charset="0"/>
              <a:buChar char="•"/>
            </a:pPr>
            <a:r>
              <a:rPr lang="en-US" sz="1400" b="0" i="0" dirty="0">
                <a:solidFill>
                  <a:srgbClr val="F8FAFF"/>
                </a:solidFill>
                <a:effectLst/>
                <a:latin typeface="Segoe UI" panose="020B0502040204020203" pitchFamily="34" charset="0"/>
                <a:cs typeface="Segoe UI" panose="020B0502040204020203" pitchFamily="34" charset="0"/>
              </a:rPr>
              <a:t>I stored both datasets in a SQLite database, allowing to query and analyze them together.</a:t>
            </a:r>
            <a:endParaRPr lang="en-US" sz="1400" dirty="0">
              <a:latin typeface="Segoe UI" panose="020B0502040204020203" pitchFamily="34" charset="0"/>
              <a:cs typeface="Segoe UI" panose="020B0502040204020203" pitchFamily="34" charset="0"/>
            </a:endParaRPr>
          </a:p>
        </p:txBody>
      </p:sp>
      <p:pic>
        <p:nvPicPr>
          <p:cNvPr id="8" name="Picture 7" descr="A black screen with white text&#10;&#10;AI-generated content may be incorrect.">
            <a:extLst>
              <a:ext uri="{FF2B5EF4-FFF2-40B4-BE49-F238E27FC236}">
                <a16:creationId xmlns:a16="http://schemas.microsoft.com/office/drawing/2014/main" id="{1042966A-4913-42DE-13D1-8EC6F0CD2C22}"/>
              </a:ext>
            </a:extLst>
          </p:cNvPr>
          <p:cNvPicPr>
            <a:picLocks noChangeAspect="1"/>
          </p:cNvPicPr>
          <p:nvPr/>
        </p:nvPicPr>
        <p:blipFill>
          <a:blip r:embed="rId4"/>
          <a:stretch>
            <a:fillRect/>
          </a:stretch>
        </p:blipFill>
        <p:spPr>
          <a:xfrm>
            <a:off x="187960" y="4785360"/>
            <a:ext cx="7772400" cy="1072661"/>
          </a:xfrm>
          <a:prstGeom prst="rect">
            <a:avLst/>
          </a:prstGeom>
        </p:spPr>
      </p:pic>
    </p:spTree>
    <p:extLst>
      <p:ext uri="{BB962C8B-B14F-4D97-AF65-F5344CB8AC3E}">
        <p14:creationId xmlns:p14="http://schemas.microsoft.com/office/powerpoint/2010/main" val="539402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10" name="Group 109">
            <a:extLst>
              <a:ext uri="{FF2B5EF4-FFF2-40B4-BE49-F238E27FC236}">
                <a16:creationId xmlns:a16="http://schemas.microsoft.com/office/drawing/2014/main" id="{2C113195-43EA-4B6A-B281-C0458D9263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1" name="Rectangle 110">
              <a:extLst>
                <a:ext uri="{FF2B5EF4-FFF2-40B4-BE49-F238E27FC236}">
                  <a16:creationId xmlns:a16="http://schemas.microsoft.com/office/drawing/2014/main" id="{27DEAF6E-67FE-4877-B38B-0F2BF7857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2">
              <a:extLst>
                <a:ext uri="{FF2B5EF4-FFF2-40B4-BE49-F238E27FC236}">
                  <a16:creationId xmlns:a16="http://schemas.microsoft.com/office/drawing/2014/main" id="{F60C980E-E723-46CF-9296-C7BBA4DB83C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grpSp>
        <p:nvGrpSpPr>
          <p:cNvPr id="112" name="Group 111">
            <a:extLst>
              <a:ext uri="{FF2B5EF4-FFF2-40B4-BE49-F238E27FC236}">
                <a16:creationId xmlns:a16="http://schemas.microsoft.com/office/drawing/2014/main" id="{98D36904-1712-4C81-B063-66E1D4777F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13" name="Rectangle 5">
              <a:extLst>
                <a:ext uri="{FF2B5EF4-FFF2-40B4-BE49-F238E27FC236}">
                  <a16:creationId xmlns:a16="http://schemas.microsoft.com/office/drawing/2014/main" id="{BEA28722-E2AF-4D8D-9E59-65B94630A3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14" name="Freeform 6">
              <a:extLst>
                <a:ext uri="{FF2B5EF4-FFF2-40B4-BE49-F238E27FC236}">
                  <a16:creationId xmlns:a16="http://schemas.microsoft.com/office/drawing/2014/main" id="{A279E077-7DAF-4B93-BE2C-98F6B13A11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5" name="Freeform 7">
              <a:extLst>
                <a:ext uri="{FF2B5EF4-FFF2-40B4-BE49-F238E27FC236}">
                  <a16:creationId xmlns:a16="http://schemas.microsoft.com/office/drawing/2014/main" id="{E78603D6-020D-4269-95E5-2E17499DA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6" name="Rectangle 8">
              <a:extLst>
                <a:ext uri="{FF2B5EF4-FFF2-40B4-BE49-F238E27FC236}">
                  <a16:creationId xmlns:a16="http://schemas.microsoft.com/office/drawing/2014/main" id="{CE9500AA-AB8C-4023-967A-11555F0F48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17" name="Freeform 9">
              <a:extLst>
                <a:ext uri="{FF2B5EF4-FFF2-40B4-BE49-F238E27FC236}">
                  <a16:creationId xmlns:a16="http://schemas.microsoft.com/office/drawing/2014/main" id="{1B716630-BD94-436E-9E9C-5D534092DF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8" name="Freeform 10">
              <a:extLst>
                <a:ext uri="{FF2B5EF4-FFF2-40B4-BE49-F238E27FC236}">
                  <a16:creationId xmlns:a16="http://schemas.microsoft.com/office/drawing/2014/main" id="{4CE6FCD2-8177-4A45-88ED-A2B986102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19" name="Freeform 11">
              <a:extLst>
                <a:ext uri="{FF2B5EF4-FFF2-40B4-BE49-F238E27FC236}">
                  <a16:creationId xmlns:a16="http://schemas.microsoft.com/office/drawing/2014/main" id="{E32BEED2-100A-48B2-B552-07B54EEC4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0" name="Freeform 12">
              <a:extLst>
                <a:ext uri="{FF2B5EF4-FFF2-40B4-BE49-F238E27FC236}">
                  <a16:creationId xmlns:a16="http://schemas.microsoft.com/office/drawing/2014/main" id="{839DB29D-A8C6-484A-A747-14733D5B3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1" name="Freeform 13">
              <a:extLst>
                <a:ext uri="{FF2B5EF4-FFF2-40B4-BE49-F238E27FC236}">
                  <a16:creationId xmlns:a16="http://schemas.microsoft.com/office/drawing/2014/main" id="{B1A468B2-ABD1-447D-89DC-7A9CFBBCB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2" name="Freeform 14">
              <a:extLst>
                <a:ext uri="{FF2B5EF4-FFF2-40B4-BE49-F238E27FC236}">
                  <a16:creationId xmlns:a16="http://schemas.microsoft.com/office/drawing/2014/main" id="{219C1A45-C8B0-48AE-B5A9-A1B40B43B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3" name="Freeform 15">
              <a:extLst>
                <a:ext uri="{FF2B5EF4-FFF2-40B4-BE49-F238E27FC236}">
                  <a16:creationId xmlns:a16="http://schemas.microsoft.com/office/drawing/2014/main" id="{F2910D68-E982-47F7-A53C-ABA0CB34F7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4" name="Freeform 16">
              <a:extLst>
                <a:ext uri="{FF2B5EF4-FFF2-40B4-BE49-F238E27FC236}">
                  <a16:creationId xmlns:a16="http://schemas.microsoft.com/office/drawing/2014/main" id="{C4B84BAD-BCB3-4BF2-8A3C-3391BF4AB6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5" name="Freeform 17">
              <a:extLst>
                <a:ext uri="{FF2B5EF4-FFF2-40B4-BE49-F238E27FC236}">
                  <a16:creationId xmlns:a16="http://schemas.microsoft.com/office/drawing/2014/main" id="{522D8CE7-E27B-4BAE-962D-AAC0D66E4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6" name="Freeform 18">
              <a:extLst>
                <a:ext uri="{FF2B5EF4-FFF2-40B4-BE49-F238E27FC236}">
                  <a16:creationId xmlns:a16="http://schemas.microsoft.com/office/drawing/2014/main" id="{1042B4B5-2D6F-405A-A112-D5F96027E9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7" name="Freeform 19">
              <a:extLst>
                <a:ext uri="{FF2B5EF4-FFF2-40B4-BE49-F238E27FC236}">
                  <a16:creationId xmlns:a16="http://schemas.microsoft.com/office/drawing/2014/main" id="{199F606E-DC72-4CAF-AFF2-58FA0121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8" name="Freeform 20">
              <a:extLst>
                <a:ext uri="{FF2B5EF4-FFF2-40B4-BE49-F238E27FC236}">
                  <a16:creationId xmlns:a16="http://schemas.microsoft.com/office/drawing/2014/main" id="{C949CB30-1690-4B14-954A-4FA9637CE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29" name="Freeform 21">
              <a:extLst>
                <a:ext uri="{FF2B5EF4-FFF2-40B4-BE49-F238E27FC236}">
                  <a16:creationId xmlns:a16="http://schemas.microsoft.com/office/drawing/2014/main" id="{84EE3B4E-AE37-4F27-B6AC-FF20B9BE3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0" name="Freeform 22">
              <a:extLst>
                <a:ext uri="{FF2B5EF4-FFF2-40B4-BE49-F238E27FC236}">
                  <a16:creationId xmlns:a16="http://schemas.microsoft.com/office/drawing/2014/main" id="{798942D8-2074-4A7F-AD65-7564D8C3B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1" name="Freeform 23">
              <a:extLst>
                <a:ext uri="{FF2B5EF4-FFF2-40B4-BE49-F238E27FC236}">
                  <a16:creationId xmlns:a16="http://schemas.microsoft.com/office/drawing/2014/main" id="{D4324684-C1DE-4AF8-B17D-917AD23FE6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2" name="Freeform 24">
              <a:extLst>
                <a:ext uri="{FF2B5EF4-FFF2-40B4-BE49-F238E27FC236}">
                  <a16:creationId xmlns:a16="http://schemas.microsoft.com/office/drawing/2014/main" id="{A4C18B6C-86CE-40F9-919C-9490AD3E3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3" name="Freeform 25">
              <a:extLst>
                <a:ext uri="{FF2B5EF4-FFF2-40B4-BE49-F238E27FC236}">
                  <a16:creationId xmlns:a16="http://schemas.microsoft.com/office/drawing/2014/main" id="{72DB2464-DEE2-4EB2-9FB2-46768EE68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4" name="Freeform 26">
              <a:extLst>
                <a:ext uri="{FF2B5EF4-FFF2-40B4-BE49-F238E27FC236}">
                  <a16:creationId xmlns:a16="http://schemas.microsoft.com/office/drawing/2014/main" id="{56E24DAD-4831-4565-ACE0-E7FDBC6542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5" name="Freeform 27">
              <a:extLst>
                <a:ext uri="{FF2B5EF4-FFF2-40B4-BE49-F238E27FC236}">
                  <a16:creationId xmlns:a16="http://schemas.microsoft.com/office/drawing/2014/main" id="{ADB70D91-E74C-433F-9BCD-587B93561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6" name="Freeform 28">
              <a:extLst>
                <a:ext uri="{FF2B5EF4-FFF2-40B4-BE49-F238E27FC236}">
                  <a16:creationId xmlns:a16="http://schemas.microsoft.com/office/drawing/2014/main" id="{E982042F-EEF5-49A7-87B3-43F929699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7" name="Freeform 29">
              <a:extLst>
                <a:ext uri="{FF2B5EF4-FFF2-40B4-BE49-F238E27FC236}">
                  <a16:creationId xmlns:a16="http://schemas.microsoft.com/office/drawing/2014/main" id="{54806968-8087-4915-B489-2BE793DD2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8" name="Freeform 30">
              <a:extLst>
                <a:ext uri="{FF2B5EF4-FFF2-40B4-BE49-F238E27FC236}">
                  <a16:creationId xmlns:a16="http://schemas.microsoft.com/office/drawing/2014/main" id="{A937487D-58AA-4E9D-966F-85938FA8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39" name="Freeform 31">
              <a:extLst>
                <a:ext uri="{FF2B5EF4-FFF2-40B4-BE49-F238E27FC236}">
                  <a16:creationId xmlns:a16="http://schemas.microsoft.com/office/drawing/2014/main" id="{FDA6755A-0790-476D-86D7-F95215FAD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0" name="Freeform 32">
              <a:extLst>
                <a:ext uri="{FF2B5EF4-FFF2-40B4-BE49-F238E27FC236}">
                  <a16:creationId xmlns:a16="http://schemas.microsoft.com/office/drawing/2014/main" id="{A951E2B3-F005-4EDC-B890-F93D63F120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1" name="Rectangle 33">
              <a:extLst>
                <a:ext uri="{FF2B5EF4-FFF2-40B4-BE49-F238E27FC236}">
                  <a16:creationId xmlns:a16="http://schemas.microsoft.com/office/drawing/2014/main" id="{466F4EF3-7ED2-4EC7-8F76-4AD87CD1E5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2" name="Freeform 34">
              <a:extLst>
                <a:ext uri="{FF2B5EF4-FFF2-40B4-BE49-F238E27FC236}">
                  <a16:creationId xmlns:a16="http://schemas.microsoft.com/office/drawing/2014/main" id="{521BF1A3-D416-49F9-A1D2-4C7B3218B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3" name="Freeform 35">
              <a:extLst>
                <a:ext uri="{FF2B5EF4-FFF2-40B4-BE49-F238E27FC236}">
                  <a16:creationId xmlns:a16="http://schemas.microsoft.com/office/drawing/2014/main" id="{F6C16CF8-3F09-4C17-94A6-42BCABB669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4" name="Freeform 36">
              <a:extLst>
                <a:ext uri="{FF2B5EF4-FFF2-40B4-BE49-F238E27FC236}">
                  <a16:creationId xmlns:a16="http://schemas.microsoft.com/office/drawing/2014/main" id="{B667C1A8-CDB1-4FD0-A3F6-0E035C7CA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5" name="Freeform 37">
              <a:extLst>
                <a:ext uri="{FF2B5EF4-FFF2-40B4-BE49-F238E27FC236}">
                  <a16:creationId xmlns:a16="http://schemas.microsoft.com/office/drawing/2014/main" id="{0B2B73AB-248E-49DB-8ED2-3FCB0A0D89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6" name="Freeform 38">
              <a:extLst>
                <a:ext uri="{FF2B5EF4-FFF2-40B4-BE49-F238E27FC236}">
                  <a16:creationId xmlns:a16="http://schemas.microsoft.com/office/drawing/2014/main" id="{8411F083-5CD4-4569-BA08-059B5CA9A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7" name="Freeform 39">
              <a:extLst>
                <a:ext uri="{FF2B5EF4-FFF2-40B4-BE49-F238E27FC236}">
                  <a16:creationId xmlns:a16="http://schemas.microsoft.com/office/drawing/2014/main" id="{AF78C2C2-8584-4B3B-9AF8-E7FF368FA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8" name="Freeform 40">
              <a:extLst>
                <a:ext uri="{FF2B5EF4-FFF2-40B4-BE49-F238E27FC236}">
                  <a16:creationId xmlns:a16="http://schemas.microsoft.com/office/drawing/2014/main" id="{40934674-5C07-4146-B556-4A271D9968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49" name="Freeform 41">
              <a:extLst>
                <a:ext uri="{FF2B5EF4-FFF2-40B4-BE49-F238E27FC236}">
                  <a16:creationId xmlns:a16="http://schemas.microsoft.com/office/drawing/2014/main" id="{D970276A-A310-41DB-B917-D7D346566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0" name="Freeform 42">
              <a:extLst>
                <a:ext uri="{FF2B5EF4-FFF2-40B4-BE49-F238E27FC236}">
                  <a16:creationId xmlns:a16="http://schemas.microsoft.com/office/drawing/2014/main" id="{EEEC747F-78C5-4212-8ACE-BB4B7D248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1" name="Freeform 43">
              <a:extLst>
                <a:ext uri="{FF2B5EF4-FFF2-40B4-BE49-F238E27FC236}">
                  <a16:creationId xmlns:a16="http://schemas.microsoft.com/office/drawing/2014/main" id="{821AE83F-022D-41AF-A219-992ACE1E0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2" name="Freeform 44">
              <a:extLst>
                <a:ext uri="{FF2B5EF4-FFF2-40B4-BE49-F238E27FC236}">
                  <a16:creationId xmlns:a16="http://schemas.microsoft.com/office/drawing/2014/main" id="{EF049934-C636-4279-91F0-ED3121923E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3" name="Rectangle 45">
              <a:extLst>
                <a:ext uri="{FF2B5EF4-FFF2-40B4-BE49-F238E27FC236}">
                  <a16:creationId xmlns:a16="http://schemas.microsoft.com/office/drawing/2014/main" id="{8588DF1D-2DD2-499F-9384-29C92277FA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54" name="Freeform 46">
              <a:extLst>
                <a:ext uri="{FF2B5EF4-FFF2-40B4-BE49-F238E27FC236}">
                  <a16:creationId xmlns:a16="http://schemas.microsoft.com/office/drawing/2014/main" id="{DF555F2B-5E3D-438F-89A8-EABA91A72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5" name="Freeform 47">
              <a:extLst>
                <a:ext uri="{FF2B5EF4-FFF2-40B4-BE49-F238E27FC236}">
                  <a16:creationId xmlns:a16="http://schemas.microsoft.com/office/drawing/2014/main" id="{006B22A5-B971-42EE-9141-E65B4EF26B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6" name="Freeform 48">
              <a:extLst>
                <a:ext uri="{FF2B5EF4-FFF2-40B4-BE49-F238E27FC236}">
                  <a16:creationId xmlns:a16="http://schemas.microsoft.com/office/drawing/2014/main" id="{3AA529FD-59E0-4B70-94C1-D0541A63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7" name="Freeform 49">
              <a:extLst>
                <a:ext uri="{FF2B5EF4-FFF2-40B4-BE49-F238E27FC236}">
                  <a16:creationId xmlns:a16="http://schemas.microsoft.com/office/drawing/2014/main" id="{ABAFA9C1-3649-4F7F-81D0-69DF7919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8" name="Freeform 50">
              <a:extLst>
                <a:ext uri="{FF2B5EF4-FFF2-40B4-BE49-F238E27FC236}">
                  <a16:creationId xmlns:a16="http://schemas.microsoft.com/office/drawing/2014/main" id="{D3CCFACE-F8B9-45E4-8F31-797E1C677E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9" name="Freeform 51">
              <a:extLst>
                <a:ext uri="{FF2B5EF4-FFF2-40B4-BE49-F238E27FC236}">
                  <a16:creationId xmlns:a16="http://schemas.microsoft.com/office/drawing/2014/main" id="{D9F7B9DB-1C45-4CD5-A025-F49F84F12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0" name="Freeform 52">
              <a:extLst>
                <a:ext uri="{FF2B5EF4-FFF2-40B4-BE49-F238E27FC236}">
                  <a16:creationId xmlns:a16="http://schemas.microsoft.com/office/drawing/2014/main" id="{3E76F16C-AE46-486F-B365-837F8E2AD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1" name="Freeform 53">
              <a:extLst>
                <a:ext uri="{FF2B5EF4-FFF2-40B4-BE49-F238E27FC236}">
                  <a16:creationId xmlns:a16="http://schemas.microsoft.com/office/drawing/2014/main" id="{1B26D62F-5620-4D58-B99D-D4149B7D2D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2" name="Freeform 54">
              <a:extLst>
                <a:ext uri="{FF2B5EF4-FFF2-40B4-BE49-F238E27FC236}">
                  <a16:creationId xmlns:a16="http://schemas.microsoft.com/office/drawing/2014/main" id="{D7E1F06E-43A3-4960-A8A9-5B5FF2D1E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3" name="Freeform 55">
              <a:extLst>
                <a:ext uri="{FF2B5EF4-FFF2-40B4-BE49-F238E27FC236}">
                  <a16:creationId xmlns:a16="http://schemas.microsoft.com/office/drawing/2014/main" id="{67976099-4433-463C-A8CB-2B2E9522B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4" name="Freeform 56">
              <a:extLst>
                <a:ext uri="{FF2B5EF4-FFF2-40B4-BE49-F238E27FC236}">
                  <a16:creationId xmlns:a16="http://schemas.microsoft.com/office/drawing/2014/main" id="{48D4F79B-7C11-4960-8519-A1987A346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5" name="Freeform 57">
              <a:extLst>
                <a:ext uri="{FF2B5EF4-FFF2-40B4-BE49-F238E27FC236}">
                  <a16:creationId xmlns:a16="http://schemas.microsoft.com/office/drawing/2014/main" id="{701CA4FF-5ECD-40A8-8795-F72A2EF6F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6" name="Freeform 58">
              <a:extLst>
                <a:ext uri="{FF2B5EF4-FFF2-40B4-BE49-F238E27FC236}">
                  <a16:creationId xmlns:a16="http://schemas.microsoft.com/office/drawing/2014/main" id="{7593ABCC-9855-4EB5-9344-0FA5E1F20F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CF7CE6B9-004F-66AB-9C7C-A88DC458D6B3}"/>
              </a:ext>
            </a:extLst>
          </p:cNvPr>
          <p:cNvSpPr>
            <a:spLocks noGrp="1"/>
          </p:cNvSpPr>
          <p:nvPr>
            <p:ph type="title"/>
          </p:nvPr>
        </p:nvSpPr>
        <p:spPr>
          <a:xfrm>
            <a:off x="6945353" y="618518"/>
            <a:ext cx="4413736" cy="1478570"/>
          </a:xfrm>
        </p:spPr>
        <p:txBody>
          <a:bodyPr>
            <a:normAutofit/>
          </a:bodyPr>
          <a:lstStyle/>
          <a:p>
            <a:r>
              <a:rPr lang="en-US" dirty="0"/>
              <a:t>Data Preparation</a:t>
            </a:r>
          </a:p>
        </p:txBody>
      </p:sp>
      <p:pic>
        <p:nvPicPr>
          <p:cNvPr id="5" name="Picture 4" descr="A computer screen with text on it&#10;&#10;AI-generated content may be incorrect.">
            <a:extLst>
              <a:ext uri="{FF2B5EF4-FFF2-40B4-BE49-F238E27FC236}">
                <a16:creationId xmlns:a16="http://schemas.microsoft.com/office/drawing/2014/main" id="{9F896709-444E-B82E-F156-50CC63A79F61}"/>
              </a:ext>
            </a:extLst>
          </p:cNvPr>
          <p:cNvPicPr>
            <a:picLocks noChangeAspect="1"/>
          </p:cNvPicPr>
          <p:nvPr/>
        </p:nvPicPr>
        <p:blipFill>
          <a:blip r:embed="rId5"/>
          <a:srcRect r="29679" b="-2"/>
          <a:stretch/>
        </p:blipFill>
        <p:spPr>
          <a:xfrm>
            <a:off x="-5597" y="1"/>
            <a:ext cx="6101597" cy="3427413"/>
          </a:xfrm>
          <a:custGeom>
            <a:avLst/>
            <a:gdLst/>
            <a:ahLst/>
            <a:cxnLst/>
            <a:rect l="l" t="t" r="r" b="b"/>
            <a:pathLst>
              <a:path w="6101597" h="3427413">
                <a:moveTo>
                  <a:pt x="0" y="0"/>
                </a:moveTo>
                <a:lnTo>
                  <a:pt x="6101597" y="0"/>
                </a:lnTo>
                <a:lnTo>
                  <a:pt x="6101597" y="3427413"/>
                </a:lnTo>
                <a:lnTo>
                  <a:pt x="0" y="3427413"/>
                </a:lnTo>
                <a:close/>
              </a:path>
            </a:pathLst>
          </a:custGeom>
        </p:spPr>
      </p:pic>
      <p:sp>
        <p:nvSpPr>
          <p:cNvPr id="3" name="Content Placeholder 2">
            <a:extLst>
              <a:ext uri="{FF2B5EF4-FFF2-40B4-BE49-F238E27FC236}">
                <a16:creationId xmlns:a16="http://schemas.microsoft.com/office/drawing/2014/main" id="{FE7B708D-6827-2F32-4339-20E341253FF3}"/>
              </a:ext>
            </a:extLst>
          </p:cNvPr>
          <p:cNvSpPr>
            <a:spLocks noGrp="1"/>
          </p:cNvSpPr>
          <p:nvPr>
            <p:ph idx="1"/>
          </p:nvPr>
        </p:nvSpPr>
        <p:spPr>
          <a:xfrm>
            <a:off x="6945352" y="2249487"/>
            <a:ext cx="4413737" cy="3541714"/>
          </a:xfrm>
        </p:spPr>
        <p:txBody>
          <a:bodyPr>
            <a:noAutofit/>
          </a:bodyPr>
          <a:lstStyle/>
          <a:p>
            <a:pPr>
              <a:lnSpc>
                <a:spcPct val="110000"/>
              </a:lnSpc>
            </a:pPr>
            <a:r>
              <a:rPr lang="en-US" sz="1400" dirty="0">
                <a:latin typeface="Segoe UI" panose="020B0502040204020203" pitchFamily="34" charset="0"/>
                <a:cs typeface="Segoe UI" panose="020B0502040204020203" pitchFamily="34" charset="0"/>
              </a:rPr>
              <a:t>Created New Features </a:t>
            </a:r>
          </a:p>
          <a:p>
            <a:pPr lvl="1">
              <a:lnSpc>
                <a:spcPct val="110000"/>
              </a:lnSpc>
            </a:pPr>
            <a:r>
              <a:rPr lang="en-US" sz="1400" dirty="0">
                <a:latin typeface="Segoe UI" panose="020B0502040204020203" pitchFamily="34" charset="0"/>
                <a:cs typeface="Segoe UI" panose="020B0502040204020203" pitchFamily="34" charset="0"/>
              </a:rPr>
              <a:t>Created BMI categories. </a:t>
            </a:r>
          </a:p>
          <a:p>
            <a:pPr lvl="1">
              <a:lnSpc>
                <a:spcPct val="110000"/>
              </a:lnSpc>
            </a:pPr>
            <a:r>
              <a:rPr lang="en-US" sz="1400" dirty="0">
                <a:latin typeface="Segoe UI" panose="020B0502040204020203" pitchFamily="34" charset="0"/>
                <a:cs typeface="Segoe UI" panose="020B0502040204020203" pitchFamily="34" charset="0"/>
              </a:rPr>
              <a:t>Mapped states to regions for geographic analysis. </a:t>
            </a:r>
          </a:p>
          <a:p>
            <a:r>
              <a:rPr lang="en-US" sz="1400" b="0" i="0" dirty="0">
                <a:solidFill>
                  <a:srgbClr val="F8FAFF"/>
                </a:solidFill>
                <a:effectLst/>
                <a:latin typeface="Segoe UI" panose="020B0502040204020203" pitchFamily="34" charset="0"/>
                <a:cs typeface="Segoe UI" panose="020B0502040204020203" pitchFamily="34" charset="0"/>
              </a:rPr>
              <a:t>I engineered new features to enhance my analysis. For example, I categorized BMI values into underweight, normal, overweight, and obese. This allowed me to analyze claim charges and denial rates by BMI category.</a:t>
            </a:r>
          </a:p>
          <a:p>
            <a:r>
              <a:rPr lang="en-US" sz="1400" b="0" i="0" dirty="0">
                <a:solidFill>
                  <a:srgbClr val="F8FAFF"/>
                </a:solidFill>
                <a:effectLst/>
                <a:latin typeface="Segoe UI" panose="020B0502040204020203" pitchFamily="34" charset="0"/>
                <a:cs typeface="Segoe UI" panose="020B0502040204020203" pitchFamily="34" charset="0"/>
              </a:rPr>
              <a:t>To enable geographic analysis, I mapped states to their respective regions using a custom function. This allowed me to analyze claim charges and denial rates by region for regional trends analysis.</a:t>
            </a:r>
            <a:endParaRPr lang="en-US" sz="1400" dirty="0">
              <a:latin typeface="Segoe UI" panose="020B0502040204020203" pitchFamily="34" charset="0"/>
              <a:cs typeface="Segoe UI" panose="020B0502040204020203" pitchFamily="34" charset="0"/>
            </a:endParaRPr>
          </a:p>
        </p:txBody>
      </p:sp>
      <p:cxnSp>
        <p:nvCxnSpPr>
          <p:cNvPr id="167" name="Straight Connector 166">
            <a:extLst>
              <a:ext uri="{FF2B5EF4-FFF2-40B4-BE49-F238E27FC236}">
                <a16:creationId xmlns:a16="http://schemas.microsoft.com/office/drawing/2014/main" id="{2B1ACDB1-A7EB-4159-B316-A230683B71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68" name="Straight Connector 167">
            <a:extLst>
              <a:ext uri="{FF2B5EF4-FFF2-40B4-BE49-F238E27FC236}">
                <a16:creationId xmlns:a16="http://schemas.microsoft.com/office/drawing/2014/main" id="{AA825E81-DC4F-4A95-86BA-8FD9D63881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pic>
        <p:nvPicPr>
          <p:cNvPr id="8" name="Picture 7" descr="A screen shot of a computer program&#10;&#10;AI-generated content may be incorrect.">
            <a:extLst>
              <a:ext uri="{FF2B5EF4-FFF2-40B4-BE49-F238E27FC236}">
                <a16:creationId xmlns:a16="http://schemas.microsoft.com/office/drawing/2014/main" id="{8F113C75-5957-748E-0779-B30C6C0E2B9E}"/>
              </a:ext>
            </a:extLst>
          </p:cNvPr>
          <p:cNvPicPr>
            <a:picLocks noChangeAspect="1"/>
          </p:cNvPicPr>
          <p:nvPr/>
        </p:nvPicPr>
        <p:blipFill>
          <a:blip r:embed="rId6"/>
          <a:srcRect r="8401" b="-2"/>
          <a:stretch/>
        </p:blipFill>
        <p:spPr>
          <a:xfrm>
            <a:off x="-5597" y="3427414"/>
            <a:ext cx="6101597" cy="3430587"/>
          </a:xfrm>
          <a:custGeom>
            <a:avLst/>
            <a:gdLst/>
            <a:ahLst/>
            <a:cxnLst/>
            <a:rect l="l" t="t" r="r" b="b"/>
            <a:pathLst>
              <a:path w="6101597" h="3430587">
                <a:moveTo>
                  <a:pt x="0" y="0"/>
                </a:moveTo>
                <a:lnTo>
                  <a:pt x="6101597" y="0"/>
                </a:lnTo>
                <a:lnTo>
                  <a:pt x="6101597" y="3430587"/>
                </a:lnTo>
                <a:lnTo>
                  <a:pt x="0" y="3430587"/>
                </a:lnTo>
                <a:close/>
              </a:path>
            </a:pathLst>
          </a:custGeom>
        </p:spPr>
      </p:pic>
    </p:spTree>
    <p:extLst>
      <p:ext uri="{BB962C8B-B14F-4D97-AF65-F5344CB8AC3E}">
        <p14:creationId xmlns:p14="http://schemas.microsoft.com/office/powerpoint/2010/main" val="2634843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60E12-B55E-0C3F-A9DA-46F900213C7E}"/>
              </a:ext>
            </a:extLst>
          </p:cNvPr>
          <p:cNvSpPr>
            <a:spLocks noGrp="1"/>
          </p:cNvSpPr>
          <p:nvPr>
            <p:ph type="title"/>
          </p:nvPr>
        </p:nvSpPr>
        <p:spPr>
          <a:xfrm>
            <a:off x="1141413" y="618517"/>
            <a:ext cx="2877336" cy="5507328"/>
          </a:xfrm>
        </p:spPr>
        <p:txBody>
          <a:bodyPr>
            <a:normAutofit/>
          </a:bodyPr>
          <a:lstStyle/>
          <a:p>
            <a:r>
              <a:rPr lang="en-US" dirty="0"/>
              <a:t>Data Preparation</a:t>
            </a:r>
          </a:p>
        </p:txBody>
      </p:sp>
      <p:sp>
        <p:nvSpPr>
          <p:cNvPr id="11" name="Content Placeholder 10">
            <a:extLst>
              <a:ext uri="{FF2B5EF4-FFF2-40B4-BE49-F238E27FC236}">
                <a16:creationId xmlns:a16="http://schemas.microsoft.com/office/drawing/2014/main" id="{4F46CBE8-D09F-982B-D77C-C561B42B0347}"/>
              </a:ext>
            </a:extLst>
          </p:cNvPr>
          <p:cNvSpPr>
            <a:spLocks noGrp="1"/>
          </p:cNvSpPr>
          <p:nvPr>
            <p:ph idx="1"/>
          </p:nvPr>
        </p:nvSpPr>
        <p:spPr>
          <a:xfrm>
            <a:off x="4540743" y="638650"/>
            <a:ext cx="7034485" cy="3782778"/>
          </a:xfrm>
        </p:spPr>
        <p:txBody>
          <a:bodyPr>
            <a:normAutofit/>
          </a:bodyPr>
          <a:lstStyle/>
          <a:p>
            <a:r>
              <a:rPr lang="en-US" b="0" i="0" dirty="0">
                <a:solidFill>
                  <a:srgbClr val="F8FAFF"/>
                </a:solidFill>
                <a:effectLst/>
                <a:latin typeface="Inter"/>
              </a:rPr>
              <a:t>Exporting Data:</a:t>
            </a:r>
          </a:p>
          <a:p>
            <a:pPr lvl="1"/>
            <a:r>
              <a:rPr lang="en-US" b="0" i="0" dirty="0">
                <a:solidFill>
                  <a:srgbClr val="F8FAFF"/>
                </a:solidFill>
                <a:effectLst/>
                <a:latin typeface="Inter"/>
              </a:rPr>
              <a:t>Saved transformed data to JSON and SQLite database.</a:t>
            </a:r>
          </a:p>
          <a:p>
            <a:r>
              <a:rPr lang="en-US" b="0" i="0" dirty="0">
                <a:solidFill>
                  <a:srgbClr val="F8FAFF"/>
                </a:solidFill>
                <a:effectLst/>
                <a:latin typeface="Inter"/>
              </a:rPr>
              <a:t>Exported the transformed and prepared data to JSON and an SQLite database. </a:t>
            </a:r>
          </a:p>
          <a:p>
            <a:pPr lvl="1"/>
            <a:r>
              <a:rPr lang="en-US" b="0" i="0" dirty="0">
                <a:solidFill>
                  <a:srgbClr val="F8FAFF"/>
                </a:solidFill>
                <a:effectLst/>
                <a:latin typeface="Inter"/>
              </a:rPr>
              <a:t>This ensures that the data is easily accessible for future analysis and visualization.</a:t>
            </a:r>
            <a:endParaRPr lang="en-US" dirty="0"/>
          </a:p>
        </p:txBody>
      </p:sp>
      <p:pic>
        <p:nvPicPr>
          <p:cNvPr id="5" name="Content Placeholder 4" descr="A black screen with white text&#10;&#10;AI-generated content may be incorrect.">
            <a:extLst>
              <a:ext uri="{FF2B5EF4-FFF2-40B4-BE49-F238E27FC236}">
                <a16:creationId xmlns:a16="http://schemas.microsoft.com/office/drawing/2014/main" id="{9BA71349-AC7D-6637-974B-351F9AEB4BB3}"/>
              </a:ext>
            </a:extLst>
          </p:cNvPr>
          <p:cNvPicPr>
            <a:picLocks noChangeAspect="1"/>
          </p:cNvPicPr>
          <p:nvPr/>
        </p:nvPicPr>
        <p:blipFill>
          <a:blip r:embed="rId3"/>
          <a:stretch>
            <a:fillRect/>
          </a:stretch>
        </p:blipFill>
        <p:spPr>
          <a:xfrm>
            <a:off x="2646588" y="4262789"/>
            <a:ext cx="7286395" cy="1020093"/>
          </a:xfrm>
          <a:prstGeom prst="round2DiagRect">
            <a:avLst>
              <a:gd name="adj1" fmla="val 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7" name="Picture 6">
            <a:extLst>
              <a:ext uri="{FF2B5EF4-FFF2-40B4-BE49-F238E27FC236}">
                <a16:creationId xmlns:a16="http://schemas.microsoft.com/office/drawing/2014/main" id="{6A5BE203-D6E5-A5DA-7080-A966D64DEDD4}"/>
              </a:ext>
            </a:extLst>
          </p:cNvPr>
          <p:cNvPicPr>
            <a:picLocks noChangeAspect="1"/>
          </p:cNvPicPr>
          <p:nvPr/>
        </p:nvPicPr>
        <p:blipFill>
          <a:blip r:embed="rId4"/>
          <a:stretch>
            <a:fillRect/>
          </a:stretch>
        </p:blipFill>
        <p:spPr>
          <a:xfrm>
            <a:off x="1671593" y="5450364"/>
            <a:ext cx="9236387" cy="507999"/>
          </a:xfrm>
          <a:prstGeom prst="round2DiagRect">
            <a:avLst>
              <a:gd name="adj1" fmla="val 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3656705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11D8260-548C-7506-201E-66223D1A89B7}"/>
              </a:ext>
            </a:extLst>
          </p:cNvPr>
          <p:cNvSpPr>
            <a:spLocks noGrp="1"/>
          </p:cNvSpPr>
          <p:nvPr>
            <p:ph type="title"/>
          </p:nvPr>
        </p:nvSpPr>
        <p:spPr>
          <a:xfrm>
            <a:off x="855266" y="618518"/>
            <a:ext cx="2851417" cy="1478570"/>
          </a:xfrm>
        </p:spPr>
        <p:txBody>
          <a:bodyPr>
            <a:normAutofit/>
          </a:bodyPr>
          <a:lstStyle/>
          <a:p>
            <a:r>
              <a:rPr lang="en-US" sz="2500" dirty="0">
                <a:solidFill>
                  <a:srgbClr val="FFFFFF"/>
                </a:solidFill>
              </a:rPr>
              <a:t>How do claim charges vary by demographic factors?</a:t>
            </a:r>
          </a:p>
        </p:txBody>
      </p:sp>
      <p:sp>
        <p:nvSpPr>
          <p:cNvPr id="8" name="Content Placeholder 7">
            <a:extLst>
              <a:ext uri="{FF2B5EF4-FFF2-40B4-BE49-F238E27FC236}">
                <a16:creationId xmlns:a16="http://schemas.microsoft.com/office/drawing/2014/main" id="{2A92F255-F579-E1BA-61DD-6404C37C2AB1}"/>
              </a:ext>
            </a:extLst>
          </p:cNvPr>
          <p:cNvSpPr>
            <a:spLocks noGrp="1"/>
          </p:cNvSpPr>
          <p:nvPr>
            <p:ph idx="1"/>
          </p:nvPr>
        </p:nvSpPr>
        <p:spPr>
          <a:xfrm>
            <a:off x="844620" y="2249487"/>
            <a:ext cx="2862444" cy="3957302"/>
          </a:xfrm>
        </p:spPr>
        <p:txBody>
          <a:bodyPr>
            <a:normAutofit lnSpcReduction="10000"/>
          </a:bodyPr>
          <a:lstStyle/>
          <a:p>
            <a:pPr algn="l">
              <a:buFont typeface="Arial" panose="020B0604020202020204" pitchFamily="34" charset="0"/>
              <a:buChar char="•"/>
            </a:pPr>
            <a:r>
              <a:rPr lang="en-US" sz="1100" b="1" i="0" u="none" strike="noStrike" dirty="0">
                <a:solidFill>
                  <a:srgbClr val="FFFFFF"/>
                </a:solidFill>
                <a:effectLst/>
                <a:latin typeface="Segoe UI" panose="020B0502040204020203" pitchFamily="34" charset="0"/>
              </a:rPr>
              <a:t>BMI</a:t>
            </a:r>
            <a:r>
              <a:rPr lang="en-US" sz="1100" b="0" i="0" u="none" strike="noStrike" dirty="0">
                <a:solidFill>
                  <a:srgbClr val="FFFFFF"/>
                </a:solidFill>
                <a:effectLst/>
                <a:latin typeface="Segoe UI" panose="020B0502040204020203" pitchFamily="34" charset="0"/>
              </a:rPr>
              <a:t>: Higher BMI categories are associated with higher claim charges. This is likely due to the increased risk of health complications in individuals with higher BMI.</a:t>
            </a:r>
          </a:p>
          <a:p>
            <a:pPr algn="l">
              <a:buFont typeface="Arial" panose="020B0604020202020204" pitchFamily="34" charset="0"/>
              <a:buChar char="•"/>
            </a:pPr>
            <a:r>
              <a:rPr lang="en-US" sz="1100" b="1" i="0" u="none" strike="noStrike" dirty="0">
                <a:solidFill>
                  <a:srgbClr val="FFFFFF"/>
                </a:solidFill>
                <a:effectLst/>
                <a:latin typeface="Segoe UI" panose="020B0502040204020203" pitchFamily="34" charset="0"/>
              </a:rPr>
              <a:t>Region</a:t>
            </a:r>
            <a:r>
              <a:rPr lang="en-US" sz="1100" b="0" i="0" u="none" strike="noStrike" dirty="0">
                <a:solidFill>
                  <a:srgbClr val="FFFFFF"/>
                </a:solidFill>
                <a:effectLst/>
                <a:latin typeface="Segoe UI" panose="020B0502040204020203" pitchFamily="34" charset="0"/>
              </a:rPr>
              <a:t>: Claim charges vary significantly by region. Factors such as local healthcare costs, availability of services, and regional health trends may influence these variations.</a:t>
            </a:r>
          </a:p>
          <a:p>
            <a:pPr algn="l">
              <a:buFont typeface="Arial" panose="020B0604020202020204" pitchFamily="34" charset="0"/>
              <a:buChar char="•"/>
            </a:pPr>
            <a:r>
              <a:rPr lang="en-US" sz="1100" b="1" i="0" u="none" strike="noStrike" dirty="0">
                <a:solidFill>
                  <a:srgbClr val="FFFFFF"/>
                </a:solidFill>
                <a:effectLst/>
                <a:latin typeface="Segoe UI" panose="020B0502040204020203" pitchFamily="34" charset="0"/>
              </a:rPr>
              <a:t>Sex</a:t>
            </a:r>
            <a:r>
              <a:rPr lang="en-US" sz="1100" b="0" i="0" u="none" strike="noStrike" dirty="0">
                <a:solidFill>
                  <a:srgbClr val="FFFFFF"/>
                </a:solidFill>
                <a:effectLst/>
                <a:latin typeface="Segoe UI" panose="020B0502040204020203" pitchFamily="34" charset="0"/>
              </a:rPr>
              <a:t>: There are noticeable differences in claim charges between males and females. </a:t>
            </a:r>
          </a:p>
          <a:p>
            <a:pPr algn="l">
              <a:buFont typeface="Arial" panose="020B0604020202020204" pitchFamily="34" charset="0"/>
              <a:buChar char="•"/>
            </a:pPr>
            <a:r>
              <a:rPr lang="en-US" sz="1100" b="1" dirty="0">
                <a:solidFill>
                  <a:srgbClr val="FFFFFF"/>
                </a:solidFill>
                <a:latin typeface="Segoe UI" panose="020B0502040204020203" pitchFamily="34" charset="0"/>
                <a:cs typeface="Segoe UI" panose="020B0502040204020203" pitchFamily="34" charset="0"/>
              </a:rPr>
              <a:t>Outlier</a:t>
            </a:r>
            <a:r>
              <a:rPr lang="en-US" sz="1100" dirty="0">
                <a:solidFill>
                  <a:srgbClr val="FFFFFF"/>
                </a:solidFill>
                <a:latin typeface="Segoe UI" panose="020B0502040204020203" pitchFamily="34" charset="0"/>
                <a:cs typeface="Segoe UI" panose="020B0502040204020203" pitchFamily="34" charset="0"/>
              </a:rPr>
              <a:t>: Underweight people in the southwest region have a lower average claim charges and generally the same average charges for both male and females. </a:t>
            </a:r>
          </a:p>
          <a:p>
            <a:pPr algn="l">
              <a:buFont typeface="Arial" panose="020B0604020202020204" pitchFamily="34" charset="0"/>
              <a:buChar char="•"/>
            </a:pPr>
            <a:endParaRPr lang="en-US" sz="1400" dirty="0">
              <a:solidFill>
                <a:srgbClr val="FFFFFF"/>
              </a:solidFill>
            </a:endParaRPr>
          </a:p>
        </p:txBody>
      </p:sp>
      <p:grpSp>
        <p:nvGrpSpPr>
          <p:cNvPr id="19" name="Group 1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pic>
        <p:nvPicPr>
          <p:cNvPr id="4" name="Content Placeholder 3" descr="A graph of blue and orange bars&#10;&#10;AI-generated content may be incorrect.">
            <a:extLst>
              <a:ext uri="{FF2B5EF4-FFF2-40B4-BE49-F238E27FC236}">
                <a16:creationId xmlns:a16="http://schemas.microsoft.com/office/drawing/2014/main" id="{4A0CC91D-28BF-8C72-D1D0-7B17CEF00754}"/>
              </a:ext>
            </a:extLst>
          </p:cNvPr>
          <p:cNvPicPr>
            <a:picLocks noChangeAspect="1"/>
          </p:cNvPicPr>
          <p:nvPr/>
        </p:nvPicPr>
        <p:blipFill>
          <a:blip r:embed="rId3"/>
          <a:stretch>
            <a:fillRect/>
          </a:stretch>
        </p:blipFill>
        <p:spPr>
          <a:xfrm>
            <a:off x="4711778" y="1270875"/>
            <a:ext cx="6844045" cy="4311746"/>
          </a:xfrm>
          <a:prstGeom prst="rect">
            <a:avLst/>
          </a:prstGeom>
        </p:spPr>
      </p:pic>
    </p:spTree>
    <p:extLst>
      <p:ext uri="{BB962C8B-B14F-4D97-AF65-F5344CB8AC3E}">
        <p14:creationId xmlns:p14="http://schemas.microsoft.com/office/powerpoint/2010/main" val="4066509058"/>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5" name="Group 14">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7"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8"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9"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44"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2"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3"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16" name="Group 15">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7"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pSp>
      <p:pic>
        <p:nvPicPr>
          <p:cNvPr id="55"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ABA2ADE-CD96-9345-215A-955FF1953EA7}"/>
              </a:ext>
            </a:extLst>
          </p:cNvPr>
          <p:cNvSpPr>
            <a:spLocks noGrp="1"/>
          </p:cNvSpPr>
          <p:nvPr>
            <p:ph type="title"/>
          </p:nvPr>
        </p:nvSpPr>
        <p:spPr>
          <a:xfrm>
            <a:off x="8036041" y="618518"/>
            <a:ext cx="3281003" cy="1478570"/>
          </a:xfrm>
        </p:spPr>
        <p:txBody>
          <a:bodyPr anchor="b">
            <a:normAutofit/>
          </a:bodyPr>
          <a:lstStyle/>
          <a:p>
            <a:r>
              <a:rPr lang="en-US" sz="2400">
                <a:solidFill>
                  <a:srgbClr val="FFFFFF"/>
                </a:solidFill>
              </a:rPr>
              <a:t>How do claim charges vary by demographic factors?</a:t>
            </a:r>
          </a:p>
        </p:txBody>
      </p:sp>
      <p:sp useBgFill="1">
        <p:nvSpPr>
          <p:cNvPr id="57"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 program&#10;&#10;AI-generated content may be incorrect.">
            <a:extLst>
              <a:ext uri="{FF2B5EF4-FFF2-40B4-BE49-F238E27FC236}">
                <a16:creationId xmlns:a16="http://schemas.microsoft.com/office/drawing/2014/main" id="{CF6E5280-789F-2A04-88B3-66FA0C21A63A}"/>
              </a:ext>
            </a:extLst>
          </p:cNvPr>
          <p:cNvPicPr>
            <a:picLocks noChangeAspect="1"/>
          </p:cNvPicPr>
          <p:nvPr/>
        </p:nvPicPr>
        <p:blipFill>
          <a:blip r:embed="rId3"/>
          <a:stretch>
            <a:fillRect/>
          </a:stretch>
        </p:blipFill>
        <p:spPr>
          <a:xfrm>
            <a:off x="1118988" y="2005141"/>
            <a:ext cx="6112382" cy="2842257"/>
          </a:xfrm>
          <a:prstGeom prst="rect">
            <a:avLst/>
          </a:prstGeom>
        </p:spPr>
      </p:pic>
      <p:sp>
        <p:nvSpPr>
          <p:cNvPr id="9" name="Content Placeholder 8">
            <a:extLst>
              <a:ext uri="{FF2B5EF4-FFF2-40B4-BE49-F238E27FC236}">
                <a16:creationId xmlns:a16="http://schemas.microsoft.com/office/drawing/2014/main" id="{ECFCE4C7-1E34-497C-6B70-DC8694749CBB}"/>
              </a:ext>
            </a:extLst>
          </p:cNvPr>
          <p:cNvSpPr>
            <a:spLocks noGrp="1"/>
          </p:cNvSpPr>
          <p:nvPr>
            <p:ph idx="1"/>
          </p:nvPr>
        </p:nvSpPr>
        <p:spPr>
          <a:xfrm>
            <a:off x="8036041" y="2249487"/>
            <a:ext cx="3281004" cy="3541714"/>
          </a:xfrm>
        </p:spPr>
        <p:txBody>
          <a:bodyPr>
            <a:normAutofit fontScale="55000" lnSpcReduction="20000"/>
          </a:bodyPr>
          <a:lstStyle/>
          <a:p>
            <a:r>
              <a:rPr lang="en-US" sz="2200" dirty="0">
                <a:solidFill>
                  <a:srgbClr val="FFFFFF"/>
                </a:solidFill>
                <a:latin typeface="Segoe UI" panose="020B0502040204020203" pitchFamily="34" charset="0"/>
                <a:cs typeface="Segoe UI" panose="020B0502040204020203" pitchFamily="34" charset="0"/>
              </a:rPr>
              <a:t>SQL Query:</a:t>
            </a:r>
          </a:p>
          <a:p>
            <a:pPr lvl="1">
              <a:spcBef>
                <a:spcPts val="300"/>
              </a:spcBef>
            </a:pPr>
            <a:r>
              <a:rPr lang="en-US" sz="2200" b="0" i="0" dirty="0">
                <a:solidFill>
                  <a:srgbClr val="F8FAFF"/>
                </a:solidFill>
                <a:effectLst/>
                <a:latin typeface="Segoe UI" panose="020B0502040204020203" pitchFamily="34" charset="0"/>
                <a:cs typeface="Segoe UI" panose="020B0502040204020203" pitchFamily="34" charset="0"/>
              </a:rPr>
              <a:t>Grouped data by region, sex, and BMI category.</a:t>
            </a:r>
          </a:p>
          <a:p>
            <a:pPr lvl="1">
              <a:spcBef>
                <a:spcPts val="300"/>
              </a:spcBef>
            </a:pPr>
            <a:r>
              <a:rPr lang="en-US" sz="2200" b="0" i="0" dirty="0">
                <a:solidFill>
                  <a:srgbClr val="F8FAFF"/>
                </a:solidFill>
                <a:effectLst/>
                <a:latin typeface="Segoe UI" panose="020B0502040204020203" pitchFamily="34" charset="0"/>
                <a:cs typeface="Segoe UI" panose="020B0502040204020203" pitchFamily="34" charset="0"/>
              </a:rPr>
              <a:t>Calculated average claim charges for each group.</a:t>
            </a:r>
          </a:p>
          <a:p>
            <a:pPr lvl="1">
              <a:spcBef>
                <a:spcPts val="300"/>
              </a:spcBef>
            </a:pPr>
            <a:r>
              <a:rPr lang="en-US" sz="2200" b="0" i="0" dirty="0">
                <a:solidFill>
                  <a:srgbClr val="F8FAFF"/>
                </a:solidFill>
                <a:effectLst/>
                <a:latin typeface="Segoe UI" panose="020B0502040204020203" pitchFamily="34" charset="0"/>
                <a:cs typeface="Segoe UI" panose="020B0502040204020203" pitchFamily="34" charset="0"/>
              </a:rPr>
              <a:t>Categorized BMI into Underweight, Normal, Overweight, and Obese.</a:t>
            </a:r>
            <a:endParaRPr lang="en-US" sz="2200" dirty="0">
              <a:solidFill>
                <a:srgbClr val="FFFFFF"/>
              </a:solidFill>
              <a:latin typeface="Segoe UI" panose="020B0502040204020203" pitchFamily="34" charset="0"/>
              <a:cs typeface="Segoe UI" panose="020B0502040204020203" pitchFamily="34" charset="0"/>
            </a:endParaRPr>
          </a:p>
          <a:p>
            <a:r>
              <a:rPr lang="en-US" sz="2200" dirty="0">
                <a:solidFill>
                  <a:srgbClr val="FFFFFF"/>
                </a:solidFill>
                <a:latin typeface="Segoe UI" panose="020B0502040204020203" pitchFamily="34" charset="0"/>
                <a:cs typeface="Segoe UI" panose="020B0502040204020203" pitchFamily="34" charset="0"/>
              </a:rPr>
              <a:t>Retrieved data into a </a:t>
            </a:r>
            <a:r>
              <a:rPr lang="en-US" sz="2200" dirty="0" err="1">
                <a:solidFill>
                  <a:srgbClr val="FFFFFF"/>
                </a:solidFill>
                <a:latin typeface="Segoe UI" panose="020B0502040204020203" pitchFamily="34" charset="0"/>
                <a:cs typeface="Segoe UI" panose="020B0502040204020203" pitchFamily="34" charset="0"/>
              </a:rPr>
              <a:t>DataFrame</a:t>
            </a:r>
            <a:endParaRPr lang="en-US" sz="2200" dirty="0">
              <a:solidFill>
                <a:srgbClr val="FFFFFF"/>
              </a:solidFill>
              <a:latin typeface="Segoe UI" panose="020B0502040204020203" pitchFamily="34" charset="0"/>
              <a:cs typeface="Segoe UI" panose="020B0502040204020203" pitchFamily="34" charset="0"/>
            </a:endParaRPr>
          </a:p>
          <a:p>
            <a:r>
              <a:rPr lang="en-US" sz="2200" dirty="0">
                <a:solidFill>
                  <a:srgbClr val="FFFFFF"/>
                </a:solidFill>
                <a:latin typeface="Segoe UI" panose="020B0502040204020203" pitchFamily="34" charset="0"/>
                <a:cs typeface="Segoe UI" panose="020B0502040204020203" pitchFamily="34" charset="0"/>
              </a:rPr>
              <a:t>Data Transformation</a:t>
            </a:r>
          </a:p>
          <a:p>
            <a:pPr lvl="1"/>
            <a:r>
              <a:rPr lang="en-US" sz="2200" b="0" i="0" dirty="0">
                <a:solidFill>
                  <a:srgbClr val="F8FAFF"/>
                </a:solidFill>
                <a:effectLst/>
                <a:latin typeface="Segoe UI" panose="020B0502040204020203" pitchFamily="34" charset="0"/>
                <a:cs typeface="Segoe UI" panose="020B0502040204020203" pitchFamily="34" charset="0"/>
              </a:rPr>
              <a:t>Pivot data for visualization</a:t>
            </a:r>
            <a:endParaRPr lang="en-US" sz="2200" dirty="0">
              <a:solidFill>
                <a:srgbClr val="FFFFFF"/>
              </a:solidFill>
              <a:latin typeface="Segoe UI" panose="020B0502040204020203" pitchFamily="34" charset="0"/>
              <a:cs typeface="Segoe UI" panose="020B0502040204020203" pitchFamily="34" charset="0"/>
            </a:endParaRPr>
          </a:p>
          <a:p>
            <a:r>
              <a:rPr lang="en-US" sz="2200" dirty="0">
                <a:solidFill>
                  <a:srgbClr val="FFFFFF"/>
                </a:solidFill>
                <a:latin typeface="Segoe UI" panose="020B0502040204020203" pitchFamily="34" charset="0"/>
                <a:cs typeface="Segoe UI" panose="020B0502040204020203" pitchFamily="34" charset="0"/>
              </a:rPr>
              <a:t>Visualization</a:t>
            </a:r>
          </a:p>
          <a:p>
            <a:pPr lvl="1">
              <a:spcBef>
                <a:spcPts val="300"/>
              </a:spcBef>
            </a:pPr>
            <a:r>
              <a:rPr lang="en-US" sz="2200" dirty="0">
                <a:solidFill>
                  <a:srgbClr val="F8FAFF"/>
                </a:solidFill>
                <a:latin typeface="Segoe UI" panose="020B0502040204020203" pitchFamily="34" charset="0"/>
                <a:cs typeface="Segoe UI" panose="020B0502040204020203" pitchFamily="34" charset="0"/>
              </a:rPr>
              <a:t>A</a:t>
            </a:r>
            <a:r>
              <a:rPr lang="en-US" sz="2200" b="0" i="0" dirty="0">
                <a:solidFill>
                  <a:srgbClr val="F8FAFF"/>
                </a:solidFill>
                <a:effectLst/>
                <a:latin typeface="Segoe UI" panose="020B0502040204020203" pitchFamily="34" charset="0"/>
                <a:cs typeface="Segoe UI" panose="020B0502040204020203" pitchFamily="34" charset="0"/>
              </a:rPr>
              <a:t>verage claim charges by BMI category, region, and sex.</a:t>
            </a:r>
          </a:p>
          <a:p>
            <a:pPr lvl="1">
              <a:spcBef>
                <a:spcPts val="300"/>
              </a:spcBef>
            </a:pPr>
            <a:r>
              <a:rPr lang="en-US" sz="2200" b="0" i="0" dirty="0">
                <a:solidFill>
                  <a:srgbClr val="F8FAFF"/>
                </a:solidFill>
                <a:effectLst/>
                <a:latin typeface="Segoe UI" panose="020B0502040204020203" pitchFamily="34" charset="0"/>
                <a:cs typeface="Segoe UI" panose="020B0502040204020203" pitchFamily="34" charset="0"/>
              </a:rPr>
              <a:t>Customized with titles, labels, and a legend.</a:t>
            </a:r>
          </a:p>
          <a:p>
            <a:pPr lvl="1"/>
            <a:endParaRPr lang="en-US" sz="1400" dirty="0">
              <a:solidFill>
                <a:srgbClr val="FFFFFF"/>
              </a:solidFill>
            </a:endParaRPr>
          </a:p>
        </p:txBody>
      </p:sp>
    </p:spTree>
    <p:extLst>
      <p:ext uri="{BB962C8B-B14F-4D97-AF65-F5344CB8AC3E}">
        <p14:creationId xmlns:p14="http://schemas.microsoft.com/office/powerpoint/2010/main" val="1099241080"/>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Circuit</Template>
  <TotalTime>1714</TotalTime>
  <Words>1790</Words>
  <Application>Microsoft Macintosh PowerPoint</Application>
  <PresentationFormat>Widescreen</PresentationFormat>
  <Paragraphs>151</Paragraphs>
  <Slides>23</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Aptos</vt:lpstr>
      <vt:lpstr>Arial</vt:lpstr>
      <vt:lpstr>Courier New</vt:lpstr>
      <vt:lpstr>Inter</vt:lpstr>
      <vt:lpstr>Segoe UI</vt:lpstr>
      <vt:lpstr>Tw Cen MT</vt:lpstr>
      <vt:lpstr>var(--fontFamilyBase)</vt:lpstr>
      <vt:lpstr>Circuit</vt:lpstr>
      <vt:lpstr>Health Insurance Claims Analysis</vt:lpstr>
      <vt:lpstr>Project Description</vt:lpstr>
      <vt:lpstr>Datasets Used </vt:lpstr>
      <vt:lpstr>Research Questions</vt:lpstr>
      <vt:lpstr>Data Preparation</vt:lpstr>
      <vt:lpstr>Data Preparation</vt:lpstr>
      <vt:lpstr>Data Preparation</vt:lpstr>
      <vt:lpstr>How do claim charges vary by demographic factors?</vt:lpstr>
      <vt:lpstr>How do claim charges vary by demographic factors?</vt:lpstr>
      <vt:lpstr>How do claim charges vary by demographic factors?</vt:lpstr>
      <vt:lpstr>How do claim charges vary by demographic factors?</vt:lpstr>
      <vt:lpstr>How do claim charges vary by demographic factors?</vt:lpstr>
      <vt:lpstr>Which states or regions have the highest claim charges and denial rates, and how do they compare across regions?</vt:lpstr>
      <vt:lpstr>Which states or regions have the highest claim charges and denial rates, and how do they compare across regions?</vt:lpstr>
      <vt:lpstr>Which states or regions have the highest claim charges and denial rates, and how do they compare across regions?</vt:lpstr>
      <vt:lpstr>Which states or regions have the highest claim charges and denial rates, and how do they compare across regions?</vt:lpstr>
      <vt:lpstr>Which states or regions have the highest claim charges and denial rates, and how do they compare across regions?</vt:lpstr>
      <vt:lpstr>Which states or regions have the highest claim charges and denial rates, and what demographic factors contributes to this?</vt:lpstr>
      <vt:lpstr>Which state or region has the highest rate of appeals and appeals overturned? </vt:lpstr>
      <vt:lpstr>User-Driven Interactive Dashboard</vt:lpstr>
      <vt:lpstr>User-Driven Interactive Dashboard</vt:lpstr>
      <vt:lpstr>Health Insurance Claims Dashboard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Silvio Zabala</dc:creator>
  <cp:lastModifiedBy>Silvio Zabala</cp:lastModifiedBy>
  <cp:revision>5</cp:revision>
  <dcterms:created xsi:type="dcterms:W3CDTF">2025-02-03T23:32:27Z</dcterms:created>
  <dcterms:modified xsi:type="dcterms:W3CDTF">2025-02-05T04:07:08Z</dcterms:modified>
</cp:coreProperties>
</file>

<file path=docProps/thumbnail.jpeg>
</file>